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  <p:sldMasterId id="2147483744" r:id="rId2"/>
  </p:sldMasterIdLst>
  <p:notesMasterIdLst>
    <p:notesMasterId r:id="rId33"/>
  </p:notesMasterIdLst>
  <p:sldIdLst>
    <p:sldId id="373" r:id="rId3"/>
    <p:sldId id="415" r:id="rId4"/>
    <p:sldId id="416" r:id="rId5"/>
    <p:sldId id="424" r:id="rId6"/>
    <p:sldId id="425" r:id="rId7"/>
    <p:sldId id="426" r:id="rId8"/>
    <p:sldId id="420" r:id="rId9"/>
    <p:sldId id="427" r:id="rId10"/>
    <p:sldId id="422" r:id="rId11"/>
    <p:sldId id="423" r:id="rId12"/>
    <p:sldId id="428" r:id="rId13"/>
    <p:sldId id="429" r:id="rId14"/>
    <p:sldId id="431" r:id="rId15"/>
    <p:sldId id="418" r:id="rId16"/>
    <p:sldId id="432" r:id="rId17"/>
    <p:sldId id="430" r:id="rId18"/>
    <p:sldId id="434" r:id="rId19"/>
    <p:sldId id="437" r:id="rId20"/>
    <p:sldId id="443" r:id="rId21"/>
    <p:sldId id="440" r:id="rId22"/>
    <p:sldId id="445" r:id="rId23"/>
    <p:sldId id="448" r:id="rId24"/>
    <p:sldId id="433" r:id="rId25"/>
    <p:sldId id="442" r:id="rId26"/>
    <p:sldId id="435" r:id="rId27"/>
    <p:sldId id="441" r:id="rId28"/>
    <p:sldId id="446" r:id="rId29"/>
    <p:sldId id="449" r:id="rId30"/>
    <p:sldId id="447" r:id="rId31"/>
    <p:sldId id="43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93939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87470" autoAdjust="0"/>
  </p:normalViewPr>
  <p:slideViewPr>
    <p:cSldViewPr snapToGrid="0">
      <p:cViewPr varScale="1">
        <p:scale>
          <a:sx n="61" d="100"/>
          <a:sy n="61" d="100"/>
        </p:scale>
        <p:origin x="22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8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4DC53-F534-4231-B919-4616BA1AD56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735A5-79F3-4693-95C4-70ED11CD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3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1735A5-79F3-4693-95C4-70ED11CD0B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595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29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14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08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74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42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22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85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97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93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1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33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8BED2-4DF9-EFF5-E82C-3B2AFC096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527EB4-B044-E3F7-EA68-94F93BEB69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5CC9BC-9642-2FD0-927C-83F24445B5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749DA-C421-5370-E3FE-1215A1997B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922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31DEA6-E426-4EF0-980E-FADA991E0E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96BF43-CAE7-2DB9-7921-F21196CC37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D40F69-AF10-8A5C-4055-6425E55C8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AB327-3D00-09D1-7FDE-D275173FC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00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35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62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930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53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026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310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432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2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608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3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7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32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6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41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735A5-79F3-4693-95C4-70ED11CD0B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3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13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5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37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2925657"/>
            <a:ext cx="10320867" cy="905070"/>
          </a:xfrm>
        </p:spPr>
        <p:txBody>
          <a:bodyPr anchor="b">
            <a:normAutofit/>
          </a:bodyPr>
          <a:lstStyle>
            <a:lvl1pPr algn="ctr">
              <a:defRPr sz="4001" spc="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Presentation title</a:t>
            </a:r>
            <a:endParaRPr kumimoji="1" lang="ja-JP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015068" y="3801492"/>
            <a:ext cx="8161867" cy="29700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0">
                <a:solidFill>
                  <a:schemeClr val="bg1"/>
                </a:solidFill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15068" y="5510698"/>
            <a:ext cx="8161867" cy="1043515"/>
          </a:xfrm>
        </p:spPr>
        <p:txBody>
          <a:bodyPr anchor="b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FontTx/>
              <a:buNone/>
              <a:defRPr sz="800">
                <a:solidFill>
                  <a:schemeClr val="bg1"/>
                </a:solidFill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81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3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4347469" y="1680199"/>
            <a:ext cx="3497063" cy="3497602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9" hasCustomPrompt="1"/>
          </p:nvPr>
        </p:nvSpPr>
        <p:spPr>
          <a:xfrm rot="18900000">
            <a:off x="4619620" y="1952311"/>
            <a:ext cx="2952763" cy="2953219"/>
          </a:xfrm>
          <a:solidFill>
            <a:schemeClr val="tx1"/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23057" y="2337160"/>
            <a:ext cx="2945889" cy="1091310"/>
          </a:xfrm>
        </p:spPr>
        <p:txBody>
          <a:bodyPr anchor="b">
            <a:normAutofit/>
          </a:bodyPr>
          <a:lstStyle>
            <a:lvl1pPr algn="ctr">
              <a:defRPr sz="2400" spc="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623057" y="3472475"/>
            <a:ext cx="2945889" cy="64296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0">
                <a:solidFill>
                  <a:schemeClr val="bg1"/>
                </a:solidFill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31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1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1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  <p:bldP spid="7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1295401" y="1858475"/>
            <a:ext cx="3139505" cy="3139990"/>
          </a:xfrm>
          <a:solidFill>
            <a:schemeClr val="tx1">
              <a:alpha val="2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 rot="18900000">
            <a:off x="1539724" y="2102839"/>
            <a:ext cx="2650859" cy="2651267"/>
          </a:xfrm>
          <a:solidFill>
            <a:schemeClr val="bg1">
              <a:alpha val="2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539724" y="2422203"/>
            <a:ext cx="2650859" cy="2012539"/>
          </a:xfrm>
        </p:spPr>
        <p:txBody>
          <a:bodyPr anchor="ctr">
            <a:normAutofit/>
          </a:bodyPr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868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1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1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7" grpId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8900000">
            <a:off x="7757097" y="1858475"/>
            <a:ext cx="3139505" cy="3139990"/>
          </a:xfrm>
          <a:solidFill>
            <a:schemeClr val="tx1">
              <a:alpha val="2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 rot="18900000">
            <a:off x="8001419" y="2102839"/>
            <a:ext cx="2650859" cy="2651267"/>
          </a:xfrm>
          <a:solidFill>
            <a:schemeClr val="bg1">
              <a:alpha val="20000"/>
            </a:schemeClr>
          </a:solidFill>
        </p:spPr>
        <p:txBody>
          <a:bodyPr anchor="b">
            <a:no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001419" y="2422203"/>
            <a:ext cx="2650859" cy="2012539"/>
          </a:xfrm>
        </p:spPr>
        <p:txBody>
          <a:bodyPr anchor="ctr">
            <a:normAutofit/>
          </a:bodyPr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253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1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1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1" animBg="1">
        <p:tmplLst>
          <p:tmpl>
            <p:tnLst>
              <p:par>
                <p:cTn presetID="10" presetClass="entr" presetSubtype="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7" grpId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a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35569" y="2561903"/>
            <a:ext cx="3805767" cy="1733139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450669" y="2305062"/>
            <a:ext cx="3805767" cy="2247881"/>
          </a:xfrm>
        </p:spPr>
        <p:txBody>
          <a:bodyPr anchor="ctr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tx2"/>
                </a:solidFill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422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0" y="878404"/>
            <a:ext cx="5160435" cy="1241011"/>
          </a:xfrm>
        </p:spPr>
        <p:txBody>
          <a:bodyPr anchor="b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2" y="2119413"/>
            <a:ext cx="5160433" cy="1309058"/>
          </a:xfrm>
        </p:spPr>
        <p:txBody>
          <a:bodyPr anchor="t"/>
          <a:lstStyle>
            <a:lvl1pPr marL="0" indent="0" algn="r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414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>
        <p:tmplLst>
          <p:tmpl>
            <p:tnLst>
              <p:par>
                <p:cTn presetID="10" presetClass="entr" presetSubtype="0" fill="hold" nodeType="after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and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" y="0"/>
            <a:ext cx="5873447" cy="6858000"/>
          </a:xfrm>
          <a:gradFill flip="none" rotWithShape="1">
            <a:gsLst>
              <a:gs pos="0">
                <a:srgbClr val="000000">
                  <a:alpha val="50000"/>
                </a:srgbClr>
              </a:gs>
              <a:gs pos="100000">
                <a:srgbClr val="000000">
                  <a:alpha val="0"/>
                </a:srgbClr>
              </a:gs>
            </a:gsLst>
            <a:lin ang="10800000" scaled="1"/>
            <a:tileRect/>
          </a:gradFill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35568" y="955825"/>
            <a:ext cx="5624891" cy="1874829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48268" y="3009856"/>
            <a:ext cx="3570515" cy="1983828"/>
          </a:xfrm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13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1" decel="10000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/>
      <p:bldP spid="6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image and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>
            <a:lvl1pPr marL="0" marR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43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/>
              <a:t>Click icon to add picture</a:t>
            </a:r>
            <a:endParaRPr kumimoji="1" lang="ja-JP" alt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-5" y="3611265"/>
            <a:ext cx="12192001" cy="3246732"/>
          </a:xfrm>
          <a:gradFill flip="none" rotWithShape="1">
            <a:gsLst>
              <a:gs pos="0">
                <a:srgbClr val="000000">
                  <a:alpha val="70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  <a:tileRect/>
          </a:gradFill>
        </p:spPr>
        <p:txBody>
          <a:bodyPr anchor="t"/>
          <a:lstStyle>
            <a:lvl1pPr marL="0" indent="0" algn="just"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342872" indent="0">
              <a:buNone/>
              <a:defRPr sz="900"/>
            </a:lvl2pPr>
            <a:lvl3pPr marL="685743" indent="0">
              <a:buNone/>
              <a:defRPr sz="900"/>
            </a:lvl3pPr>
            <a:lvl4pPr marL="1028615" indent="0">
              <a:buNone/>
              <a:defRPr sz="900"/>
            </a:lvl4pPr>
            <a:lvl5pPr marL="1371486" indent="0">
              <a:buNone/>
              <a:defRPr sz="9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015068" y="4443910"/>
            <a:ext cx="8161867" cy="1458269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Slide title</a:t>
            </a:r>
            <a:br>
              <a:rPr kumimoji="1" lang="en-US" altLang="ja-JP" dirty="0"/>
            </a:br>
            <a:r>
              <a:rPr kumimoji="1" lang="en-US" altLang="ja-JP" dirty="0"/>
              <a:t>goes here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001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4" decel="10000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8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67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8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7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7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2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5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1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5568" y="365126"/>
            <a:ext cx="10320867" cy="905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568" y="1414155"/>
            <a:ext cx="10320867" cy="4488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</a:t>
            </a:r>
          </a:p>
        </p:txBody>
      </p:sp>
    </p:spTree>
    <p:extLst>
      <p:ext uri="{BB962C8B-B14F-4D97-AF65-F5344CB8AC3E}">
        <p14:creationId xmlns:p14="http://schemas.microsoft.com/office/powerpoint/2010/main" val="50895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</p:sldLayoutIdLst>
  <p:hf hdr="0" dt="0"/>
  <p:txStyles>
    <p:titleStyle>
      <a:lvl1pPr algn="l" defTabSz="685743" rtl="0" eaLnBrk="1" latinLnBrk="0" hangingPunct="1">
        <a:lnSpc>
          <a:spcPct val="90000"/>
        </a:lnSpc>
        <a:spcBef>
          <a:spcPct val="0"/>
        </a:spcBef>
        <a:buNone/>
        <a:defRPr kumimoji="1" sz="3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3" rtl="0" eaLnBrk="1" latinLnBrk="0" hangingPunct="1">
        <a:lnSpc>
          <a:spcPct val="160000"/>
        </a:lnSpc>
        <a:spcBef>
          <a:spcPts val="0"/>
        </a:spcBef>
        <a:buFont typeface="Arial" panose="020B0604020202020204" pitchFamily="34" charset="0"/>
        <a:buNone/>
        <a:defRPr kumimoji="1" sz="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07" indent="-171436" algn="l" defTabSz="68574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78" indent="-171436" algn="l" defTabSz="68574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50" indent="-171436" algn="l" defTabSz="68574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22" indent="-171436" algn="l" defTabSz="68574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93" indent="-171436" algn="l" defTabSz="68574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65" indent="-171436" algn="l" defTabSz="68574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36" indent="-171436" algn="l" defTabSz="68574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07" indent="-171436" algn="l" defTabSz="68574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2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3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5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5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8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8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00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71" algn="l" defTabSz="68574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9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903">
          <p15:clr>
            <a:srgbClr val="F26B43"/>
          </p15:clr>
        </p15:guide>
        <p15:guide id="4" orient="horz" pos="5576">
          <p15:clr>
            <a:srgbClr val="F26B43"/>
          </p15:clr>
        </p15:guide>
        <p15:guide id="5" pos="1224">
          <p15:clr>
            <a:srgbClr val="F26B43"/>
          </p15:clr>
        </p15:guide>
        <p15:guide id="6" pos="10296">
          <p15:clr>
            <a:srgbClr val="F26B43"/>
          </p15:clr>
        </p15:guide>
        <p15:guide id="7" pos="9616">
          <p15:clr>
            <a:srgbClr val="F26B43"/>
          </p15:clr>
        </p15:guide>
        <p15:guide id="8" pos="1904">
          <p15:clr>
            <a:srgbClr val="F26B43"/>
          </p15:clr>
        </p15:guide>
        <p15:guide id="9" pos="884">
          <p15:clr>
            <a:srgbClr val="F26B43"/>
          </p15:clr>
        </p15:guide>
        <p15:guide id="10" pos="106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45qAgcryfjTe9itX6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map&#10;&#10;Description automatically generated">
            <a:extLst>
              <a:ext uri="{FF2B5EF4-FFF2-40B4-BE49-F238E27FC236}">
                <a16:creationId xmlns:a16="http://schemas.microsoft.com/office/drawing/2014/main" id="{074DC2EE-945A-2E9A-A5AF-563B0E7C46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" y="4618"/>
            <a:ext cx="12170664" cy="684876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The future starts today,</a:t>
            </a:r>
            <a:br>
              <a:rPr lang="en-US" altLang="ja-JP" dirty="0"/>
            </a:br>
            <a:r>
              <a:rPr lang="en-US" altLang="ja-JP" dirty="0"/>
              <a:t>not tomorrow.</a:t>
            </a:r>
            <a:endParaRPr kumimoji="1" lang="ja-JP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666824" y="4814393"/>
            <a:ext cx="8750445" cy="1691510"/>
          </a:xfrm>
          <a:prstGeom prst="rect">
            <a:avLst/>
          </a:prstGeom>
        </p:spPr>
        <p:txBody>
          <a:bodyPr vert="horz" lIns="45720" tIns="22860" rIns="45720" bIns="22860" rtlCol="0" anchor="b">
            <a:normAutofit/>
          </a:bodyPr>
          <a:lstStyle>
            <a:lvl1pPr algn="ctr" defTabSz="13714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Open Sans"/>
                <a:cs typeface="Open Sans"/>
              </a:rPr>
              <a:t>Sosialisasi Capstone Project Genap 2023/2024</a:t>
            </a:r>
            <a:br>
              <a:rPr kumimoji="1" lang="it-IT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Open Sans"/>
                <a:cs typeface="Open Sans"/>
              </a:rPr>
            </a:br>
            <a:r>
              <a:rPr kumimoji="1" lang="it-IT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Open Sans"/>
                <a:cs typeface="Open Sans"/>
              </a:rPr>
              <a:t>Prodi TI UMY</a:t>
            </a:r>
            <a:endParaRPr kumimoji="1" lang="fi-FI" altLang="ja-JP" sz="3000" b="0" i="0" u="none" strike="noStrike" kern="120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Open Sans"/>
              <a:cs typeface="Open Sans"/>
            </a:endParaRPr>
          </a:p>
          <a:p>
            <a:pPr marL="0" marR="0" lvl="0" indent="0" algn="ctr" defTabSz="6857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fi-FI" altLang="ja-JP" sz="1700" b="0" i="0" u="none" strike="noStrike" kern="120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Open Sans"/>
              <a:cs typeface="Open Sans"/>
            </a:endParaRPr>
          </a:p>
          <a:p>
            <a:pPr marL="0" marR="0" lvl="0" indent="0" algn="ctr" defTabSz="6857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fi-FI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Open Sans"/>
                <a:cs typeface="Open Sans"/>
              </a:rPr>
              <a:t>Dr. Reza Giga Isnanda, S.T., M.Sc.</a:t>
            </a:r>
          </a:p>
          <a:p>
            <a:pPr marL="0" marR="0" lvl="0" indent="0" algn="ctr" defTabSz="6857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94A167-7670-42D5-836A-8886D2FA583C}" type="datetime2">
              <a:rPr kumimoji="1" lang="id-ID" altLang="ja-JP" sz="1700" b="0" i="0" u="none" strike="noStrike" kern="120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Open Sans"/>
                <a:cs typeface="Open Sans"/>
              </a:rPr>
              <a:pPr marL="0" marR="0" lvl="0" indent="0" algn="ctr" defTabSz="685743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Senin, 26 Februari 2024</a:t>
            </a:fld>
            <a:endParaRPr kumimoji="1" lang="fi-FI" altLang="ja-JP" sz="1700" b="0" i="0" u="none" strike="noStrike" kern="120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Open Sans"/>
              <a:cs typeface="Open Sans"/>
            </a:endParaRPr>
          </a:p>
        </p:txBody>
      </p:sp>
      <p:pic>
        <p:nvPicPr>
          <p:cNvPr id="2" name="Picture 1" descr="pengakuan ok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872" y="1033110"/>
            <a:ext cx="4353665" cy="600833"/>
          </a:xfrm>
          <a:prstGeom prst="rect">
            <a:avLst/>
          </a:prstGeom>
        </p:spPr>
      </p:pic>
      <p:sp>
        <p:nvSpPr>
          <p:cNvPr id="7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9208907" y="4559059"/>
            <a:ext cx="946279" cy="26088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kumimoji="1" lang="en-US" altLang="ja-JP" b="1" dirty="0" err="1">
                <a:latin typeface="Open Sans"/>
                <a:cs typeface="Open Sans"/>
              </a:rPr>
              <a:t>www.umy.ac.id</a:t>
            </a:r>
            <a:endParaRPr kumimoji="1" lang="ja-JP" altLang="en-US" b="1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1147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45958"/>
            <a:ext cx="9872871" cy="5350042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45720" indent="0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Capstone Project 1 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 err="1">
                <a:solidFill>
                  <a:schemeClr val="bg1"/>
                </a:solidFill>
              </a:rPr>
              <a:t>Genap</a:t>
            </a:r>
            <a:r>
              <a:rPr lang="en-US" sz="6600" b="1" dirty="0">
                <a:solidFill>
                  <a:schemeClr val="bg1"/>
                </a:solidFill>
              </a:rPr>
              <a:t> 2023/2024</a:t>
            </a:r>
          </a:p>
        </p:txBody>
      </p:sp>
    </p:spTree>
    <p:extLst>
      <p:ext uri="{BB962C8B-B14F-4D97-AF65-F5344CB8AC3E}">
        <p14:creationId xmlns:p14="http://schemas.microsoft.com/office/powerpoint/2010/main" val="293703878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/>
              <a:t>Pendaftaran</a:t>
            </a:r>
            <a:r>
              <a:rPr lang="en-US" sz="3600" b="1" dirty="0"/>
              <a:t> Capstone Project 1 TI</a:t>
            </a:r>
          </a:p>
          <a:p>
            <a:pPr lvl="2"/>
            <a:r>
              <a:rPr lang="en-US" sz="3000" dirty="0"/>
              <a:t>TCP </a:t>
            </a:r>
            <a:r>
              <a:rPr lang="en-US" sz="3000" dirty="0" err="1"/>
              <a:t>menawarkan</a:t>
            </a:r>
            <a:r>
              <a:rPr lang="en-US" sz="3000" dirty="0"/>
              <a:t> </a:t>
            </a:r>
            <a:r>
              <a:rPr lang="en-US" sz="3000" b="1" u="sng" dirty="0"/>
              <a:t>4 </a:t>
            </a:r>
            <a:r>
              <a:rPr lang="en-US" sz="3000" b="1" u="sng" dirty="0" err="1"/>
              <a:t>tema</a:t>
            </a:r>
            <a:endParaRPr lang="sv-SE" sz="3000" b="1" u="sng" dirty="0"/>
          </a:p>
          <a:p>
            <a:pPr lvl="2"/>
            <a:r>
              <a:rPr lang="en-US" sz="3000" dirty="0"/>
              <a:t>MCP  key-in Capstone Project 1</a:t>
            </a:r>
          </a:p>
          <a:p>
            <a:pPr lvl="2"/>
            <a:r>
              <a:rPr lang="en-US" sz="3000" dirty="0"/>
              <a:t>MCP </a:t>
            </a:r>
            <a:r>
              <a:rPr lang="en-US" sz="3000" dirty="0" err="1"/>
              <a:t>mendaftarkan</a:t>
            </a:r>
            <a:r>
              <a:rPr lang="en-US" sz="3000" dirty="0"/>
              <a:t> </a:t>
            </a:r>
            <a:r>
              <a:rPr lang="en-US" sz="3000" dirty="0" err="1"/>
              <a:t>tema-tema</a:t>
            </a:r>
            <a:r>
              <a:rPr lang="en-US" sz="3000" dirty="0"/>
              <a:t> yang </a:t>
            </a:r>
            <a:r>
              <a:rPr lang="en-US" sz="3000" dirty="0" err="1"/>
              <a:t>ingin</a:t>
            </a:r>
            <a:r>
              <a:rPr lang="en-US" sz="3000" dirty="0"/>
              <a:t> </a:t>
            </a:r>
            <a:r>
              <a:rPr lang="en-US" sz="3000" dirty="0" err="1"/>
              <a:t>diambil</a:t>
            </a:r>
            <a:endParaRPr lang="en-US" sz="3000" dirty="0"/>
          </a:p>
          <a:p>
            <a:pPr lvl="4"/>
            <a:r>
              <a:rPr lang="en-US" sz="2800" dirty="0"/>
              <a:t>Waktu </a:t>
            </a:r>
            <a:r>
              <a:rPr lang="en-US" sz="2800" dirty="0" err="1"/>
              <a:t>pendaftaran</a:t>
            </a:r>
            <a:r>
              <a:rPr lang="en-US" sz="2800" dirty="0"/>
              <a:t> 26/02/2024 – 3/03/2024	</a:t>
            </a:r>
          </a:p>
          <a:p>
            <a:pPr lvl="4"/>
            <a:r>
              <a:rPr lang="it-IT" sz="2800" dirty="0">
                <a:hlinkClick r:id="rId3"/>
              </a:rPr>
              <a:t>https://forms.gle/45qAgcryfjTe9itX6</a:t>
            </a:r>
            <a:r>
              <a:rPr lang="it-IT" sz="2800" dirty="0"/>
              <a:t> </a:t>
            </a:r>
          </a:p>
          <a:p>
            <a:pPr lvl="4"/>
            <a:r>
              <a:rPr lang="it-IT" sz="2800" dirty="0"/>
              <a:t>1 tema bisa diambil maksimal 32 mahasiswa</a:t>
            </a:r>
            <a:endParaRPr lang="en-US" sz="28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7332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/>
              <a:t>Pembentukan</a:t>
            </a:r>
            <a:r>
              <a:rPr lang="en-US" sz="3600" b="1" dirty="0"/>
              <a:t> KCP</a:t>
            </a:r>
          </a:p>
          <a:p>
            <a:pPr lvl="2"/>
            <a:r>
              <a:rPr lang="it-IT" sz="3000" dirty="0"/>
              <a:t>3-4 MCP dalam 1 kelompok</a:t>
            </a:r>
          </a:p>
          <a:p>
            <a:pPr lvl="2"/>
            <a:r>
              <a:rPr lang="it-IT" sz="3000" dirty="0"/>
              <a:t>Penentuan anggota KCP dilakukan oleh TCP</a:t>
            </a:r>
          </a:p>
          <a:p>
            <a:pPr lvl="2"/>
            <a:r>
              <a:rPr lang="it-IT" sz="3000" dirty="0"/>
              <a:t>Kaidah penentuan anggota KCP</a:t>
            </a:r>
          </a:p>
          <a:p>
            <a:pPr lvl="4"/>
            <a:r>
              <a:rPr lang="it-IT" sz="2800" dirty="0"/>
              <a:t>Prioritas tema yang diambil</a:t>
            </a:r>
          </a:p>
          <a:p>
            <a:pPr lvl="4"/>
            <a:r>
              <a:rPr lang="it-IT" sz="2800" dirty="0"/>
              <a:t>Pemerataan peminatan</a:t>
            </a:r>
          </a:p>
          <a:p>
            <a:pPr lvl="4"/>
            <a:r>
              <a:rPr lang="it-IT" sz="2800" dirty="0"/>
              <a:t>Pemerataan IPK</a:t>
            </a:r>
          </a:p>
          <a:p>
            <a:pPr lvl="4"/>
            <a:r>
              <a:rPr lang="it-IT" sz="2800" dirty="0"/>
              <a:t>Jenis kelamin jika memungkinkan</a:t>
            </a:r>
          </a:p>
          <a:p>
            <a:pPr lvl="4"/>
            <a:endParaRPr lang="it-IT" sz="28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3141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/>
              <a:t>Penentuan</a:t>
            </a:r>
            <a:r>
              <a:rPr lang="en-US" sz="3600" b="1" dirty="0"/>
              <a:t> DPCP</a:t>
            </a:r>
          </a:p>
          <a:p>
            <a:pPr lvl="2"/>
            <a:r>
              <a:rPr lang="it-IT" sz="3000" dirty="0"/>
              <a:t>Seluruh KCP yang terbentuk secara acak akan dibagi rata ke DPCP yang ada</a:t>
            </a:r>
            <a:endParaRPr lang="it-IT" sz="2800" dirty="0"/>
          </a:p>
          <a:p>
            <a:pPr lvl="4"/>
            <a:endParaRPr lang="it-IT" sz="28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231680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Daftar </a:t>
            </a:r>
            <a:r>
              <a:rPr lang="en-US" sz="3600" b="1" dirty="0" err="1"/>
              <a:t>Dosen</a:t>
            </a:r>
            <a:r>
              <a:rPr lang="en-US" sz="3600" b="1" dirty="0"/>
              <a:t> </a:t>
            </a:r>
            <a:r>
              <a:rPr lang="en-US" sz="3600" b="1" dirty="0" err="1"/>
              <a:t>Pembimbing</a:t>
            </a:r>
            <a:r>
              <a:rPr lang="en-US" sz="3600" b="1" dirty="0"/>
              <a:t> Capstone (DPCP)</a:t>
            </a:r>
          </a:p>
          <a:p>
            <a:pPr lvl="2"/>
            <a:r>
              <a:rPr lang="it-IT" sz="3000" dirty="0"/>
              <a:t>Reza Giga Isnanda, S.T., M.Sc.</a:t>
            </a:r>
          </a:p>
          <a:p>
            <a:pPr lvl="2"/>
            <a:r>
              <a:rPr lang="it-IT" sz="3000" dirty="0"/>
              <a:t>Nurwahyu Alamsyah, S.Kom., M.Kom., M.I.M., Ph.D</a:t>
            </a:r>
          </a:p>
          <a:p>
            <a:pPr lvl="2"/>
            <a:r>
              <a:rPr lang="it-IT" sz="3000" dirty="0"/>
              <a:t>Ir. Eko Prasetyo, M.Eng., Ph.D.</a:t>
            </a:r>
          </a:p>
          <a:p>
            <a:pPr lvl="2"/>
            <a:r>
              <a:rPr lang="it-IT" sz="3000" dirty="0"/>
              <a:t>Dr. Ir. Dwijoko Purbohadi, M.T.</a:t>
            </a:r>
          </a:p>
          <a:p>
            <a:pPr lvl="2"/>
            <a:r>
              <a:rPr lang="it-IT" sz="3000" dirty="0"/>
              <a:t>Slamet Riyadi, S.T., M.Sc., Ph.D.</a:t>
            </a:r>
          </a:p>
          <a:p>
            <a:pPr lvl="2"/>
            <a:r>
              <a:rPr lang="it-IT" sz="3000" dirty="0"/>
              <a:t>Ir. </a:t>
            </a:r>
            <a:r>
              <a:rPr lang="it-IT" sz="3000"/>
              <a:t>Haris Setyawan, S.T., M.Eng. </a:t>
            </a:r>
          </a:p>
          <a:p>
            <a:pPr lvl="2"/>
            <a:r>
              <a:rPr lang="sv-SE" sz="3000"/>
              <a:t>Cahya </a:t>
            </a:r>
            <a:r>
              <a:rPr lang="sv-SE" sz="3000" dirty="0"/>
              <a:t>Damarjati, S.T. M. Eng., Ph.D.</a:t>
            </a:r>
          </a:p>
          <a:p>
            <a:pPr lvl="2"/>
            <a:endParaRPr lang="it-IT" sz="3000" dirty="0"/>
          </a:p>
          <a:p>
            <a:pPr lvl="2"/>
            <a:endParaRPr lang="it-IT" sz="30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342644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Milestone Capstone Project 1</a:t>
            </a:r>
          </a:p>
          <a:p>
            <a:pPr lvl="2"/>
            <a:r>
              <a:rPr lang="en-US" sz="3000" dirty="0" err="1"/>
              <a:t>Tujuan</a:t>
            </a:r>
            <a:r>
              <a:rPr lang="en-US" sz="3000" dirty="0"/>
              <a:t> </a:t>
            </a:r>
            <a:r>
              <a:rPr lang="en-US" sz="3000" dirty="0" err="1"/>
              <a:t>akhir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Capstone Project 1 </a:t>
            </a:r>
            <a:r>
              <a:rPr lang="en-US" sz="3000" dirty="0" err="1"/>
              <a:t>adalah</a:t>
            </a:r>
            <a:r>
              <a:rPr lang="en-US" sz="3000" dirty="0"/>
              <a:t> proposal </a:t>
            </a:r>
            <a:r>
              <a:rPr lang="en-US" sz="3000" dirty="0" err="1"/>
              <a:t>desain</a:t>
            </a:r>
            <a:endParaRPr lang="en-US" sz="3000" dirty="0"/>
          </a:p>
          <a:p>
            <a:pPr lvl="2"/>
            <a:r>
              <a:rPr lang="en-US" sz="3000" dirty="0"/>
              <a:t>Proposal Desain </a:t>
            </a:r>
            <a:r>
              <a:rPr lang="en-US" sz="3000" dirty="0" err="1"/>
              <a:t>dibuat</a:t>
            </a:r>
            <a:r>
              <a:rPr lang="en-US" sz="3000" dirty="0"/>
              <a:t> </a:t>
            </a:r>
            <a:r>
              <a:rPr lang="en-US" sz="3000" dirty="0" err="1"/>
              <a:t>melalui</a:t>
            </a:r>
            <a:r>
              <a:rPr lang="en-US" sz="3000" dirty="0"/>
              <a:t> 2 </a:t>
            </a:r>
            <a:r>
              <a:rPr lang="en-US" sz="3000" dirty="0" err="1"/>
              <a:t>tahapan</a:t>
            </a:r>
            <a:r>
              <a:rPr lang="en-US" sz="3000" dirty="0"/>
              <a:t> </a:t>
            </a:r>
            <a:r>
              <a:rPr lang="en-US" sz="3000" dirty="0" err="1"/>
              <a:t>utama</a:t>
            </a:r>
            <a:endParaRPr lang="en-US" sz="3000" dirty="0"/>
          </a:p>
          <a:p>
            <a:pPr lvl="4"/>
            <a:r>
              <a:rPr lang="en-US" sz="2600" dirty="0" err="1"/>
              <a:t>Analisis</a:t>
            </a:r>
            <a:r>
              <a:rPr lang="en-US" sz="2600" dirty="0"/>
              <a:t> </a:t>
            </a:r>
            <a:r>
              <a:rPr lang="en-US" sz="2600" dirty="0" err="1"/>
              <a:t>Kebutuhan</a:t>
            </a:r>
            <a:endParaRPr lang="en-US" sz="2600" dirty="0"/>
          </a:p>
          <a:p>
            <a:pPr lvl="4"/>
            <a:r>
              <a:rPr lang="en-US" sz="2600" dirty="0" err="1"/>
              <a:t>Perancangan</a:t>
            </a:r>
            <a:r>
              <a:rPr lang="en-US" sz="2600" dirty="0"/>
              <a:t> Solusi</a:t>
            </a:r>
          </a:p>
          <a:p>
            <a:pPr lvl="4"/>
            <a:endParaRPr lang="en-US" sz="26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621744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651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/>
              <a:t>Milestone Capstone Project 1</a:t>
            </a:r>
          </a:p>
          <a:p>
            <a:pPr lvl="2"/>
            <a:r>
              <a:rPr lang="en-US" sz="2800" dirty="0"/>
              <a:t>Isi Proposal Desain</a:t>
            </a:r>
          </a:p>
          <a:p>
            <a:pPr lvl="4"/>
            <a:r>
              <a:rPr lang="en-US" sz="2600" dirty="0" err="1"/>
              <a:t>Latar</a:t>
            </a:r>
            <a:r>
              <a:rPr lang="en-US" sz="2600" dirty="0"/>
              <a:t> </a:t>
            </a:r>
            <a:r>
              <a:rPr lang="en-US" sz="2600" dirty="0" err="1"/>
              <a:t>Belakang</a:t>
            </a:r>
            <a:endParaRPr lang="en-US" sz="2600" dirty="0"/>
          </a:p>
          <a:p>
            <a:pPr lvl="4"/>
            <a:r>
              <a:rPr lang="en-US" sz="2600" dirty="0" err="1"/>
              <a:t>Rumusan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endParaRPr lang="en-US" sz="2600" dirty="0"/>
          </a:p>
          <a:p>
            <a:pPr lvl="4"/>
            <a:r>
              <a:rPr lang="en-US" sz="2600" dirty="0" err="1"/>
              <a:t>Tujuan</a:t>
            </a:r>
            <a:r>
              <a:rPr lang="en-US" sz="2600" dirty="0"/>
              <a:t> Project</a:t>
            </a:r>
          </a:p>
          <a:p>
            <a:pPr lvl="4"/>
            <a:r>
              <a:rPr lang="en-US" sz="2600" dirty="0"/>
              <a:t>SRS Solusi</a:t>
            </a:r>
          </a:p>
          <a:p>
            <a:pPr lvl="4"/>
            <a:r>
              <a:rPr lang="en-US" sz="2600" dirty="0"/>
              <a:t>Desain Solusi</a:t>
            </a:r>
          </a:p>
          <a:p>
            <a:pPr lvl="4"/>
            <a:r>
              <a:rPr lang="en-US" sz="2600" dirty="0" err="1"/>
              <a:t>Tahapan</a:t>
            </a:r>
            <a:r>
              <a:rPr lang="en-US" sz="2600" dirty="0"/>
              <a:t> dan Timetable</a:t>
            </a:r>
          </a:p>
          <a:p>
            <a:pPr lvl="4"/>
            <a:r>
              <a:rPr lang="en-US" sz="2600" dirty="0" err="1"/>
              <a:t>Pembagian</a:t>
            </a:r>
            <a:r>
              <a:rPr lang="en-US" sz="2600" dirty="0"/>
              <a:t> </a:t>
            </a:r>
            <a:r>
              <a:rPr lang="en-US" sz="2600" dirty="0" err="1"/>
              <a:t>Tugas</a:t>
            </a:r>
            <a:endParaRPr lang="en-US" sz="2600" dirty="0"/>
          </a:p>
          <a:p>
            <a:pPr lvl="4"/>
            <a:r>
              <a:rPr lang="en-US" sz="2600" dirty="0"/>
              <a:t>Budgeting (</a:t>
            </a:r>
            <a:r>
              <a:rPr lang="en-US" sz="2600" dirty="0" err="1"/>
              <a:t>opsional</a:t>
            </a:r>
            <a:r>
              <a:rPr lang="en-US" sz="2600" dirty="0"/>
              <a:t>)</a:t>
            </a:r>
          </a:p>
          <a:p>
            <a:pPr lvl="4"/>
            <a:endParaRPr lang="en-US" sz="26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821560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>
                <a:solidFill>
                  <a:srgbClr val="00B050"/>
                </a:solidFill>
              </a:rPr>
              <a:t>Penilaian</a:t>
            </a:r>
            <a:r>
              <a:rPr lang="en-US" sz="3600" b="1" dirty="0">
                <a:solidFill>
                  <a:srgbClr val="00B050"/>
                </a:solidFill>
              </a:rPr>
              <a:t> Capstone Project 1</a:t>
            </a: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Identifikasi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masalah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 20%</a:t>
            </a:r>
            <a:endParaRPr lang="en-US" sz="3000" dirty="0">
              <a:solidFill>
                <a:srgbClr val="00B050"/>
              </a:solidFill>
            </a:endParaRP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menawarkan</a:t>
            </a:r>
            <a:r>
              <a:rPr lang="en-US" sz="3000" dirty="0">
                <a:solidFill>
                  <a:srgbClr val="00B050"/>
                </a:solidFill>
              </a:rPr>
              <a:t> dan </a:t>
            </a:r>
            <a:r>
              <a:rPr lang="en-US" sz="3000" dirty="0" err="1">
                <a:solidFill>
                  <a:srgbClr val="00B050"/>
                </a:solidFill>
              </a:rPr>
              <a:t>menilai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solusi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 20%</a:t>
            </a:r>
            <a:endParaRPr lang="en-US" sz="3000" dirty="0">
              <a:solidFill>
                <a:srgbClr val="00B050"/>
              </a:solidFill>
            </a:endParaRP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mendesain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solusi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 25%</a:t>
            </a:r>
            <a:endParaRPr lang="en-US" sz="3000" dirty="0">
              <a:solidFill>
                <a:srgbClr val="00B050"/>
              </a:solidFill>
            </a:endParaRP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alokasi</a:t>
            </a:r>
            <a:r>
              <a:rPr lang="en-US" sz="3000" dirty="0">
                <a:solidFill>
                  <a:srgbClr val="00B050"/>
                </a:solidFill>
              </a:rPr>
              <a:t> resource (timetable, budgeting, </a:t>
            </a:r>
            <a:r>
              <a:rPr lang="en-US" sz="3000" dirty="0" err="1">
                <a:solidFill>
                  <a:srgbClr val="00B050"/>
                </a:solidFill>
              </a:rPr>
              <a:t>pembagian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tugas</a:t>
            </a:r>
            <a:r>
              <a:rPr lang="en-US" sz="3000" dirty="0">
                <a:solidFill>
                  <a:srgbClr val="00B050"/>
                </a:solidFill>
              </a:rPr>
              <a:t>) 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 10%</a:t>
            </a:r>
            <a:endParaRPr lang="en-US" sz="3000" dirty="0">
              <a:solidFill>
                <a:srgbClr val="00B050"/>
              </a:solidFill>
            </a:endParaRP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kerja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sama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 25%</a:t>
            </a:r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it-IT" sz="2800" dirty="0">
              <a:solidFill>
                <a:srgbClr val="00B050"/>
              </a:solidFill>
            </a:endParaRPr>
          </a:p>
          <a:p>
            <a:pPr lvl="2"/>
            <a:endParaRPr lang="it-IT" sz="3000" dirty="0">
              <a:solidFill>
                <a:srgbClr val="00B050"/>
              </a:solidFill>
            </a:endParaRPr>
          </a:p>
          <a:p>
            <a:pPr lvl="2"/>
            <a:endParaRPr lang="sv-SE" sz="3000" dirty="0">
              <a:solidFill>
                <a:srgbClr val="00B050"/>
              </a:solidFill>
            </a:endParaRPr>
          </a:p>
          <a:p>
            <a:pPr lvl="2"/>
            <a:endParaRPr lang="en-US" sz="30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97434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F51A8E-43B2-1233-8AE1-61B36F7313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87065" y="353769"/>
            <a:ext cx="4988947" cy="623454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0F48D1-65B8-B540-CB2B-5F55BE28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671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Flow Capstone Project 1</a:t>
            </a:r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7853128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Timeline Capstone Project 1</a:t>
            </a:r>
          </a:p>
          <a:p>
            <a:pPr lvl="4"/>
            <a:endParaRPr lang="en-US" sz="26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F44722A-5807-F398-1362-3F71C5C6F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79648"/>
              </p:ext>
            </p:extLst>
          </p:nvPr>
        </p:nvGraphicFramePr>
        <p:xfrm>
          <a:off x="357352" y="1634063"/>
          <a:ext cx="11466787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089">
                  <a:extLst>
                    <a:ext uri="{9D8B030D-6E8A-4147-A177-3AD203B41FA5}">
                      <a16:colId xmlns:a16="http://schemas.microsoft.com/office/drawing/2014/main" val="368441388"/>
                    </a:ext>
                  </a:extLst>
                </a:gridCol>
                <a:gridCol w="7104993">
                  <a:extLst>
                    <a:ext uri="{9D8B030D-6E8A-4147-A177-3AD203B41FA5}">
                      <a16:colId xmlns:a16="http://schemas.microsoft.com/office/drawing/2014/main" val="4086180663"/>
                    </a:ext>
                  </a:extLst>
                </a:gridCol>
                <a:gridCol w="3762705">
                  <a:extLst>
                    <a:ext uri="{9D8B030D-6E8A-4147-A177-3AD203B41FA5}">
                      <a16:colId xmlns:a16="http://schemas.microsoft.com/office/drawing/2014/main" val="1289904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j-lt"/>
                        </a:rPr>
                        <a:t>Kegiatan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j-lt"/>
                        </a:rPr>
                        <a:t>Tanggal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7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Sosialisasi</a:t>
                      </a:r>
                      <a:r>
                        <a:rPr lang="en-US" sz="2400" dirty="0">
                          <a:latin typeface="+mj-lt"/>
                        </a:rPr>
                        <a:t> Capstone Project dan </a:t>
                      </a:r>
                      <a:r>
                        <a:rPr lang="en-US" sz="2400" dirty="0" err="1">
                          <a:latin typeface="+mj-lt"/>
                        </a:rPr>
                        <a:t>Pengumuman</a:t>
                      </a:r>
                      <a:r>
                        <a:rPr lang="en-US" sz="2400" dirty="0">
                          <a:latin typeface="+mj-lt"/>
                        </a:rPr>
                        <a:t> </a:t>
                      </a:r>
                      <a:r>
                        <a:rPr lang="en-US" sz="2400" dirty="0" err="1">
                          <a:latin typeface="+mj-lt"/>
                        </a:rPr>
                        <a:t>Tema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26/2/2024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378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Pendaftaran</a:t>
                      </a:r>
                      <a:r>
                        <a:rPr lang="en-US" sz="2400" dirty="0">
                          <a:latin typeface="+mj-lt"/>
                        </a:rPr>
                        <a:t> 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26/2/2023 – 3/3/2024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69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Penentuan</a:t>
                      </a:r>
                      <a:r>
                        <a:rPr lang="en-US" sz="2400" dirty="0">
                          <a:latin typeface="+mj-lt"/>
                        </a:rPr>
                        <a:t> </a:t>
                      </a:r>
                      <a:r>
                        <a:rPr lang="en-US" sz="2400" dirty="0" err="1">
                          <a:latin typeface="+mj-lt"/>
                        </a:rPr>
                        <a:t>Kelompok</a:t>
                      </a:r>
                      <a:r>
                        <a:rPr lang="en-US" sz="2400" dirty="0">
                          <a:latin typeface="+mj-lt"/>
                        </a:rPr>
                        <a:t> dan </a:t>
                      </a:r>
                      <a:r>
                        <a:rPr lang="en-US" sz="2400" dirty="0" err="1">
                          <a:latin typeface="+mj-lt"/>
                        </a:rPr>
                        <a:t>Pembimbing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4/3/2024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48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Pengumuman</a:t>
                      </a:r>
                      <a:r>
                        <a:rPr lang="en-US" sz="2400" dirty="0">
                          <a:latin typeface="+mj-lt"/>
                        </a:rPr>
                        <a:t> </a:t>
                      </a:r>
                      <a:r>
                        <a:rPr lang="en-US" sz="2400" dirty="0" err="1">
                          <a:latin typeface="+mj-lt"/>
                        </a:rPr>
                        <a:t>Kelompok</a:t>
                      </a:r>
                      <a:r>
                        <a:rPr lang="en-US" sz="2400" dirty="0">
                          <a:latin typeface="+mj-lt"/>
                        </a:rPr>
                        <a:t> dan </a:t>
                      </a:r>
                      <a:r>
                        <a:rPr lang="en-US" sz="2400" dirty="0" err="1">
                          <a:latin typeface="+mj-lt"/>
                        </a:rPr>
                        <a:t>Pembimbing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5/3/2024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50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Pengerjaan</a:t>
                      </a:r>
                      <a:r>
                        <a:rPr lang="en-US" sz="2400" dirty="0">
                          <a:latin typeface="+mj-lt"/>
                        </a:rPr>
                        <a:t> Capstone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5/3/2024 –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6/7/2024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3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Pendaftaran</a:t>
                      </a:r>
                      <a:r>
                        <a:rPr lang="en-US" sz="2400" dirty="0">
                          <a:latin typeface="+mj-lt"/>
                        </a:rPr>
                        <a:t> </a:t>
                      </a:r>
                      <a:r>
                        <a:rPr lang="en-US" sz="2400" dirty="0" err="1">
                          <a:latin typeface="+mj-lt"/>
                        </a:rPr>
                        <a:t>Ujian</a:t>
                      </a:r>
                      <a:r>
                        <a:rPr lang="en-US" sz="2400" dirty="0">
                          <a:latin typeface="+mj-lt"/>
                        </a:rPr>
                        <a:t>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6/5/2024</a:t>
                      </a:r>
                      <a:r>
                        <a:rPr lang="en-US" sz="2400" dirty="0">
                          <a:latin typeface="+mj-lt"/>
                        </a:rPr>
                        <a:t> –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6/7/2024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53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Ujian</a:t>
                      </a:r>
                      <a:r>
                        <a:rPr lang="en-US" sz="2400" dirty="0">
                          <a:latin typeface="+mj-lt"/>
                        </a:rPr>
                        <a:t> Proposal, </a:t>
                      </a:r>
                      <a:r>
                        <a:rPr lang="en-US" sz="2400" dirty="0" err="1">
                          <a:latin typeface="+mj-lt"/>
                        </a:rPr>
                        <a:t>Revisi</a:t>
                      </a:r>
                      <a:r>
                        <a:rPr lang="en-US" sz="2400" dirty="0">
                          <a:latin typeface="+mj-lt"/>
                        </a:rPr>
                        <a:t>, dan </a:t>
                      </a:r>
                      <a:r>
                        <a:rPr lang="en-US" sz="2400" dirty="0" err="1">
                          <a:latin typeface="+mj-lt"/>
                        </a:rPr>
                        <a:t>Ujian</a:t>
                      </a:r>
                      <a:r>
                        <a:rPr lang="en-US" sz="2400" dirty="0">
                          <a:latin typeface="+mj-lt"/>
                        </a:rPr>
                        <a:t> Proposal </a:t>
                      </a:r>
                      <a:r>
                        <a:rPr lang="en-US" sz="2400" dirty="0" err="1">
                          <a:latin typeface="+mj-lt"/>
                        </a:rPr>
                        <a:t>ulang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6/5/2024 – 6/7/2024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846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8361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45958"/>
            <a:ext cx="9872871" cy="5350042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45720" indent="0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Gambaran </a:t>
            </a:r>
            <a:r>
              <a:rPr lang="en-US" sz="6600" b="1" dirty="0" err="1">
                <a:solidFill>
                  <a:schemeClr val="bg1"/>
                </a:solidFill>
              </a:rPr>
              <a:t>Umum</a:t>
            </a:r>
            <a:r>
              <a:rPr lang="en-US" sz="6600" b="1" dirty="0">
                <a:solidFill>
                  <a:schemeClr val="bg1"/>
                </a:solidFill>
              </a:rPr>
              <a:t> Capstone Project</a:t>
            </a:r>
          </a:p>
        </p:txBody>
      </p:sp>
    </p:spTree>
    <p:extLst>
      <p:ext uri="{BB962C8B-B14F-4D97-AF65-F5344CB8AC3E}">
        <p14:creationId xmlns:p14="http://schemas.microsoft.com/office/powerpoint/2010/main" val="561400897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C0BD86-7B07-EED5-DA75-D37232040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D33850-1046-E4A5-CC45-FDE98C60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26" y="770021"/>
            <a:ext cx="10444805" cy="532597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/>
              <a:t>Tema Capstone Project 1</a:t>
            </a:r>
          </a:p>
          <a:p>
            <a:pPr lvl="2"/>
            <a:r>
              <a:rPr lang="en-US" sz="3000" dirty="0" err="1"/>
              <a:t>Peningkatan</a:t>
            </a:r>
            <a:r>
              <a:rPr lang="en-US" sz="3000" dirty="0"/>
              <a:t> </a:t>
            </a:r>
            <a:r>
              <a:rPr lang="en-US" sz="3000" dirty="0" err="1"/>
              <a:t>produktivitas</a:t>
            </a:r>
            <a:r>
              <a:rPr lang="en-US" sz="3000" dirty="0"/>
              <a:t> </a:t>
            </a:r>
            <a:r>
              <a:rPr lang="en-US" sz="3000" dirty="0" err="1"/>
              <a:t>pertanian</a:t>
            </a:r>
            <a:r>
              <a:rPr lang="en-US" sz="3000" dirty="0"/>
              <a:t>/</a:t>
            </a:r>
            <a:r>
              <a:rPr lang="en-US" sz="3000" dirty="0" err="1"/>
              <a:t>perikanan</a:t>
            </a:r>
            <a:r>
              <a:rPr lang="en-US" sz="3000" dirty="0"/>
              <a:t>/</a:t>
            </a:r>
            <a:r>
              <a:rPr lang="en-US" sz="3000" dirty="0" err="1"/>
              <a:t>perkebunan</a:t>
            </a:r>
            <a:r>
              <a:rPr lang="en-US" sz="3000" dirty="0"/>
              <a:t> </a:t>
            </a:r>
            <a:r>
              <a:rPr lang="en-US" sz="3000" dirty="0" err="1"/>
              <a:t>serta</a:t>
            </a:r>
            <a:r>
              <a:rPr lang="en-US" sz="3000" dirty="0"/>
              <a:t> </a:t>
            </a:r>
            <a:r>
              <a:rPr lang="en-US" sz="3000" dirty="0" err="1"/>
              <a:t>pengurangan</a:t>
            </a:r>
            <a:r>
              <a:rPr lang="en-US" sz="3000" dirty="0"/>
              <a:t> </a:t>
            </a:r>
            <a:r>
              <a:rPr lang="en-US" sz="3000" dirty="0" err="1"/>
              <a:t>dampak</a:t>
            </a:r>
            <a:r>
              <a:rPr lang="en-US" sz="3000" dirty="0"/>
              <a:t> </a:t>
            </a:r>
            <a:r>
              <a:rPr lang="en-US" sz="3000" dirty="0" err="1"/>
              <a:t>negatif</a:t>
            </a:r>
            <a:r>
              <a:rPr lang="en-US" sz="3000" dirty="0"/>
              <a:t> </a:t>
            </a:r>
            <a:r>
              <a:rPr lang="en-US" sz="3000" dirty="0" err="1"/>
              <a:t>terhadap</a:t>
            </a:r>
            <a:r>
              <a:rPr lang="en-US" sz="3000" dirty="0"/>
              <a:t> </a:t>
            </a:r>
            <a:r>
              <a:rPr lang="en-US" sz="3000" dirty="0" err="1"/>
              <a:t>lingkungan</a:t>
            </a:r>
            <a:endParaRPr lang="en-US" sz="3000" dirty="0"/>
          </a:p>
          <a:p>
            <a:pPr lvl="2"/>
            <a:r>
              <a:rPr lang="en-US" sz="3000" dirty="0" err="1"/>
              <a:t>Perbaikan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peningkatan</a:t>
            </a:r>
            <a:r>
              <a:rPr lang="en-US" sz="3000" dirty="0"/>
              <a:t> proses monitoring dan </a:t>
            </a:r>
            <a:r>
              <a:rPr lang="en-US" sz="3000" dirty="0" err="1"/>
              <a:t>layanan</a:t>
            </a:r>
            <a:r>
              <a:rPr lang="en-US" sz="3000" dirty="0"/>
              <a:t> </a:t>
            </a:r>
            <a:r>
              <a:rPr lang="en-US" sz="3000" dirty="0" err="1"/>
              <a:t>publik</a:t>
            </a:r>
            <a:endParaRPr lang="en-US" sz="3000" dirty="0"/>
          </a:p>
          <a:p>
            <a:pPr lvl="2"/>
            <a:r>
              <a:rPr lang="en-US" sz="3000" dirty="0" err="1"/>
              <a:t>Peningkatan</a:t>
            </a:r>
            <a:r>
              <a:rPr lang="en-US" sz="3000" dirty="0"/>
              <a:t> </a:t>
            </a:r>
            <a:r>
              <a:rPr lang="en-US" sz="3000" dirty="0" err="1"/>
              <a:t>produktivitas</a:t>
            </a:r>
            <a:r>
              <a:rPr lang="en-US" sz="3000" dirty="0"/>
              <a:t> UMKM</a:t>
            </a:r>
          </a:p>
          <a:p>
            <a:pPr lvl="2"/>
            <a:r>
              <a:rPr lang="en-US" sz="3000" dirty="0" err="1"/>
              <a:t>Peningkatan</a:t>
            </a:r>
            <a:r>
              <a:rPr lang="en-US" sz="3000" dirty="0"/>
              <a:t> </a:t>
            </a:r>
            <a:r>
              <a:rPr lang="en-US" sz="3000" dirty="0" err="1"/>
              <a:t>layanan</a:t>
            </a:r>
            <a:r>
              <a:rPr lang="en-US" sz="3000" dirty="0"/>
              <a:t> </a:t>
            </a:r>
            <a:r>
              <a:rPr lang="en-US" sz="3000" dirty="0" err="1"/>
              <a:t>pendidikan</a:t>
            </a:r>
            <a:r>
              <a:rPr lang="en-US" sz="3000" dirty="0"/>
              <a:t> formal/informal</a:t>
            </a:r>
          </a:p>
          <a:p>
            <a:pPr lvl="4"/>
            <a:endParaRPr lang="en-US" sz="26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6788197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BE3AF-7671-401D-8525-5CD67C41D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4E276E-D5F2-482D-35F6-AE9BD4BEDD43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FC8E-74C9-2870-6CD4-933A6EAA4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45958"/>
            <a:ext cx="9872871" cy="5350042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45720" indent="0">
              <a:buNone/>
            </a:pPr>
            <a:endParaRPr lang="en-US" sz="4000" dirty="0"/>
          </a:p>
          <a:p>
            <a:pPr marL="4572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Capstone Project 2 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 err="1">
                <a:solidFill>
                  <a:schemeClr val="bg1"/>
                </a:solidFill>
              </a:rPr>
              <a:t>Genap</a:t>
            </a:r>
            <a:r>
              <a:rPr lang="en-US" sz="6600" b="1" dirty="0">
                <a:solidFill>
                  <a:schemeClr val="bg1"/>
                </a:solidFill>
              </a:rPr>
              <a:t> 2023/2024</a:t>
            </a:r>
          </a:p>
        </p:txBody>
      </p:sp>
    </p:spTree>
    <p:extLst>
      <p:ext uri="{BB962C8B-B14F-4D97-AF65-F5344CB8AC3E}">
        <p14:creationId xmlns:p14="http://schemas.microsoft.com/office/powerpoint/2010/main" val="4259692057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Milestone Capstone Project 2</a:t>
            </a:r>
          </a:p>
          <a:p>
            <a:pPr lvl="2"/>
            <a:r>
              <a:rPr lang="en-US" sz="2800" dirty="0" err="1">
                <a:solidFill>
                  <a:srgbClr val="00B050"/>
                </a:solidFill>
              </a:rPr>
              <a:t>Dalam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maksimal</a:t>
            </a:r>
            <a:r>
              <a:rPr lang="en-US" sz="2800" dirty="0">
                <a:solidFill>
                  <a:srgbClr val="00B050"/>
                </a:solidFill>
              </a:rPr>
              <a:t> 2 </a:t>
            </a:r>
            <a:r>
              <a:rPr lang="en-US" sz="2800" dirty="0" err="1">
                <a:solidFill>
                  <a:srgbClr val="00B050"/>
                </a:solidFill>
              </a:rPr>
              <a:t>minggu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pertama</a:t>
            </a:r>
            <a:r>
              <a:rPr lang="en-US" sz="2800" dirty="0">
                <a:solidFill>
                  <a:srgbClr val="00B050"/>
                </a:solidFill>
              </a:rPr>
              <a:t> Capstone Project 2, KPC </a:t>
            </a:r>
            <a:r>
              <a:rPr lang="en-US" sz="2800" dirty="0" err="1">
                <a:solidFill>
                  <a:srgbClr val="00B050"/>
                </a:solidFill>
              </a:rPr>
              <a:t>harus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membuat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ringkasan</a:t>
            </a:r>
            <a:r>
              <a:rPr lang="en-US" sz="2800" dirty="0">
                <a:solidFill>
                  <a:srgbClr val="00B050"/>
                </a:solidFill>
              </a:rPr>
              <a:t> proposal yang </a:t>
            </a:r>
            <a:r>
              <a:rPr lang="en-US" sz="2800" dirty="0" err="1">
                <a:solidFill>
                  <a:srgbClr val="00B050"/>
                </a:solidFill>
              </a:rPr>
              <a:t>disetujui</a:t>
            </a:r>
            <a:r>
              <a:rPr lang="en-US" sz="2800" dirty="0">
                <a:solidFill>
                  <a:srgbClr val="00B050"/>
                </a:solidFill>
              </a:rPr>
              <a:t> DPCP</a:t>
            </a:r>
          </a:p>
          <a:p>
            <a:pPr lvl="4"/>
            <a:r>
              <a:rPr lang="en-US" sz="2600" dirty="0">
                <a:solidFill>
                  <a:srgbClr val="00B050"/>
                </a:solidFill>
              </a:rPr>
              <a:t>Format </a:t>
            </a:r>
            <a:r>
              <a:rPr lang="en-US" sz="2600" dirty="0" err="1">
                <a:solidFill>
                  <a:srgbClr val="00B050"/>
                </a:solidFill>
              </a:rPr>
              <a:t>ringkasan</a:t>
            </a:r>
            <a:r>
              <a:rPr lang="en-US" sz="2600" dirty="0">
                <a:solidFill>
                  <a:srgbClr val="00B050"/>
                </a:solidFill>
              </a:rPr>
              <a:t> proposal </a:t>
            </a:r>
            <a:r>
              <a:rPr lang="en-US" sz="2600" dirty="0" err="1">
                <a:solidFill>
                  <a:srgbClr val="00B050"/>
                </a:solidFill>
              </a:rPr>
              <a:t>dikembalikan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err="1">
                <a:solidFill>
                  <a:srgbClr val="00B050"/>
                </a:solidFill>
              </a:rPr>
              <a:t>ke</a:t>
            </a:r>
            <a:r>
              <a:rPr lang="en-US" sz="2600" dirty="0">
                <a:solidFill>
                  <a:srgbClr val="00B050"/>
                </a:solidFill>
              </a:rPr>
              <a:t> DPCP</a:t>
            </a:r>
          </a:p>
          <a:p>
            <a:pPr lvl="4"/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it-IT" sz="2800" dirty="0">
              <a:solidFill>
                <a:srgbClr val="00B050"/>
              </a:solidFill>
            </a:endParaRPr>
          </a:p>
          <a:p>
            <a:pPr lvl="2"/>
            <a:endParaRPr lang="it-IT" sz="3000" dirty="0">
              <a:solidFill>
                <a:srgbClr val="00B050"/>
              </a:solidFill>
            </a:endParaRPr>
          </a:p>
          <a:p>
            <a:pPr lvl="2"/>
            <a:endParaRPr lang="sv-SE" sz="3000" dirty="0">
              <a:solidFill>
                <a:srgbClr val="00B050"/>
              </a:solidFill>
            </a:endParaRPr>
          </a:p>
          <a:p>
            <a:pPr lvl="2"/>
            <a:endParaRPr lang="en-US" sz="30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15264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Milestone Capstone Project 2</a:t>
            </a: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Tujuan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akhir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dari</a:t>
            </a:r>
            <a:r>
              <a:rPr lang="en-US" sz="3000" dirty="0">
                <a:solidFill>
                  <a:srgbClr val="00B050"/>
                </a:solidFill>
              </a:rPr>
              <a:t> Capstone Project 2 </a:t>
            </a:r>
            <a:r>
              <a:rPr lang="en-US" sz="3000" dirty="0" err="1">
                <a:solidFill>
                  <a:srgbClr val="00B050"/>
                </a:solidFill>
              </a:rPr>
              <a:t>adalah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produk</a:t>
            </a:r>
            <a:r>
              <a:rPr lang="en-US" sz="3000" dirty="0">
                <a:solidFill>
                  <a:srgbClr val="00B050"/>
                </a:solidFill>
              </a:rPr>
              <a:t> dan </a:t>
            </a:r>
            <a:r>
              <a:rPr lang="en-US" sz="3000" dirty="0" err="1">
                <a:solidFill>
                  <a:srgbClr val="00B050"/>
                </a:solidFill>
              </a:rPr>
              <a:t>laporan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akhir</a:t>
            </a:r>
            <a:endParaRPr lang="en-US" sz="3000" dirty="0">
              <a:solidFill>
                <a:srgbClr val="00B050"/>
              </a:solidFill>
            </a:endParaRP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Produk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dibuat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melalui</a:t>
            </a:r>
            <a:r>
              <a:rPr lang="en-US" sz="3000" dirty="0">
                <a:solidFill>
                  <a:srgbClr val="00B050"/>
                </a:solidFill>
              </a:rPr>
              <a:t> 3 </a:t>
            </a:r>
            <a:r>
              <a:rPr lang="en-US" sz="3000" dirty="0" err="1">
                <a:solidFill>
                  <a:srgbClr val="00B050"/>
                </a:solidFill>
              </a:rPr>
              <a:t>tahapan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utama</a:t>
            </a:r>
            <a:endParaRPr lang="en-US" sz="3000" dirty="0">
              <a:solidFill>
                <a:srgbClr val="00B050"/>
              </a:solidFill>
            </a:endParaRPr>
          </a:p>
          <a:p>
            <a:pPr lvl="4"/>
            <a:r>
              <a:rPr lang="en-US" sz="2600" dirty="0" err="1">
                <a:solidFill>
                  <a:srgbClr val="00B050"/>
                </a:solidFill>
              </a:rPr>
              <a:t>Implementasi</a:t>
            </a:r>
            <a:r>
              <a:rPr lang="en-US" sz="2600" dirty="0">
                <a:solidFill>
                  <a:srgbClr val="00B050"/>
                </a:solidFill>
              </a:rPr>
              <a:t> Solusi</a:t>
            </a:r>
          </a:p>
          <a:p>
            <a:pPr lvl="4"/>
            <a:r>
              <a:rPr lang="en-US" sz="2600" dirty="0" err="1">
                <a:solidFill>
                  <a:srgbClr val="00B050"/>
                </a:solidFill>
              </a:rPr>
              <a:t>Pengujian</a:t>
            </a:r>
            <a:r>
              <a:rPr lang="en-US" sz="2600" dirty="0">
                <a:solidFill>
                  <a:srgbClr val="00B050"/>
                </a:solidFill>
              </a:rPr>
              <a:t> Solusi</a:t>
            </a:r>
          </a:p>
          <a:p>
            <a:pPr lvl="4"/>
            <a:r>
              <a:rPr lang="en-US" sz="2600" dirty="0" err="1">
                <a:solidFill>
                  <a:srgbClr val="00B050"/>
                </a:solidFill>
              </a:rPr>
              <a:t>Perbaikan</a:t>
            </a:r>
            <a:r>
              <a:rPr lang="en-US" sz="2600" dirty="0">
                <a:solidFill>
                  <a:srgbClr val="00B050"/>
                </a:solidFill>
              </a:rPr>
              <a:t>/</a:t>
            </a:r>
            <a:r>
              <a:rPr lang="en-US" sz="2600" dirty="0" err="1">
                <a:solidFill>
                  <a:srgbClr val="00B050"/>
                </a:solidFill>
              </a:rPr>
              <a:t>Optimisasi</a:t>
            </a:r>
            <a:r>
              <a:rPr lang="en-US" sz="2600" dirty="0">
                <a:solidFill>
                  <a:srgbClr val="00B050"/>
                </a:solidFill>
              </a:rPr>
              <a:t> Solusi</a:t>
            </a:r>
          </a:p>
          <a:p>
            <a:pPr lvl="4"/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it-IT" sz="2800" dirty="0">
              <a:solidFill>
                <a:srgbClr val="00B050"/>
              </a:solidFill>
            </a:endParaRPr>
          </a:p>
          <a:p>
            <a:pPr lvl="2"/>
            <a:endParaRPr lang="it-IT" sz="3000" dirty="0">
              <a:solidFill>
                <a:srgbClr val="00B050"/>
              </a:solidFill>
            </a:endParaRPr>
          </a:p>
          <a:p>
            <a:pPr lvl="2"/>
            <a:endParaRPr lang="sv-SE" sz="3000" dirty="0">
              <a:solidFill>
                <a:srgbClr val="00B050"/>
              </a:solidFill>
            </a:endParaRPr>
          </a:p>
          <a:p>
            <a:pPr lvl="2"/>
            <a:endParaRPr lang="en-US" sz="30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17990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651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Milestone Capstone Project 2</a:t>
            </a:r>
          </a:p>
          <a:p>
            <a:pPr lvl="2"/>
            <a:r>
              <a:rPr lang="en-US" sz="2800" dirty="0">
                <a:solidFill>
                  <a:srgbClr val="00B050"/>
                </a:solidFill>
              </a:rPr>
              <a:t>Isi </a:t>
            </a:r>
            <a:r>
              <a:rPr lang="en-US" sz="2800" dirty="0" err="1">
                <a:solidFill>
                  <a:srgbClr val="00B050"/>
                </a:solidFill>
              </a:rPr>
              <a:t>Laporan</a:t>
            </a:r>
            <a:r>
              <a:rPr lang="en-US" sz="2800" dirty="0">
                <a:solidFill>
                  <a:srgbClr val="00B050"/>
                </a:solidFill>
              </a:rPr>
              <a:t> Akhir</a:t>
            </a:r>
          </a:p>
          <a:p>
            <a:pPr lvl="4"/>
            <a:r>
              <a:rPr lang="en-US" sz="2600" dirty="0" err="1">
                <a:solidFill>
                  <a:srgbClr val="00B050"/>
                </a:solidFill>
              </a:rPr>
              <a:t>Implementasi</a:t>
            </a:r>
            <a:r>
              <a:rPr lang="en-US" sz="2600" dirty="0">
                <a:solidFill>
                  <a:srgbClr val="00B050"/>
                </a:solidFill>
              </a:rPr>
              <a:t> Solusi</a:t>
            </a:r>
          </a:p>
          <a:p>
            <a:pPr lvl="4"/>
            <a:r>
              <a:rPr lang="en-US" sz="2600" dirty="0" err="1">
                <a:solidFill>
                  <a:srgbClr val="00B050"/>
                </a:solidFill>
              </a:rPr>
              <a:t>Pengujian</a:t>
            </a:r>
            <a:r>
              <a:rPr lang="en-US" sz="2600" dirty="0">
                <a:solidFill>
                  <a:srgbClr val="00B050"/>
                </a:solidFill>
              </a:rPr>
              <a:t> Solusi</a:t>
            </a:r>
          </a:p>
          <a:p>
            <a:pPr lvl="4"/>
            <a:r>
              <a:rPr lang="en-US" sz="2600" dirty="0">
                <a:solidFill>
                  <a:srgbClr val="00B050"/>
                </a:solidFill>
              </a:rPr>
              <a:t>Kesimpulan Capstone Project</a:t>
            </a:r>
          </a:p>
          <a:p>
            <a:pPr lvl="4"/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it-IT" sz="2800" dirty="0">
              <a:solidFill>
                <a:srgbClr val="00B050"/>
              </a:solidFill>
            </a:endParaRPr>
          </a:p>
          <a:p>
            <a:pPr lvl="2"/>
            <a:endParaRPr lang="it-IT" sz="3000" dirty="0">
              <a:solidFill>
                <a:srgbClr val="00B050"/>
              </a:solidFill>
            </a:endParaRPr>
          </a:p>
          <a:p>
            <a:pPr lvl="2"/>
            <a:endParaRPr lang="sv-SE" sz="3000" dirty="0">
              <a:solidFill>
                <a:srgbClr val="00B050"/>
              </a:solidFill>
            </a:endParaRPr>
          </a:p>
          <a:p>
            <a:pPr lvl="2"/>
            <a:endParaRPr lang="en-US" sz="30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  <a:p>
            <a:pPr lvl="4"/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it-IT" sz="2800" dirty="0">
              <a:solidFill>
                <a:srgbClr val="00B050"/>
              </a:solidFill>
            </a:endParaRPr>
          </a:p>
          <a:p>
            <a:pPr lvl="2"/>
            <a:endParaRPr lang="it-IT" sz="3000" dirty="0">
              <a:solidFill>
                <a:srgbClr val="00B050"/>
              </a:solidFill>
            </a:endParaRPr>
          </a:p>
          <a:p>
            <a:pPr lvl="2"/>
            <a:endParaRPr lang="sv-SE" sz="3000" dirty="0">
              <a:solidFill>
                <a:srgbClr val="00B050"/>
              </a:solidFill>
            </a:endParaRPr>
          </a:p>
          <a:p>
            <a:pPr lvl="2"/>
            <a:endParaRPr lang="en-US" sz="30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56477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>
                <a:solidFill>
                  <a:srgbClr val="00B050"/>
                </a:solidFill>
              </a:rPr>
              <a:t>Penilaian</a:t>
            </a:r>
            <a:r>
              <a:rPr lang="en-US" sz="3600" b="1" dirty="0">
                <a:solidFill>
                  <a:srgbClr val="00B050"/>
                </a:solidFill>
              </a:rPr>
              <a:t> Capstone Project 2</a:t>
            </a: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implementasi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solusi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rgbClr val="00B050"/>
                </a:solidFill>
              </a:rPr>
              <a:t> 25%</a:t>
            </a: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pengujian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solusi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rgbClr val="00B050"/>
                </a:solidFill>
              </a:rPr>
              <a:t>20%</a:t>
            </a: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presentasi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atau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menjual</a:t>
            </a:r>
            <a:r>
              <a:rPr lang="en-US" sz="3000" dirty="0">
                <a:solidFill>
                  <a:srgbClr val="00B050"/>
                </a:solidFill>
              </a:rPr>
              <a:t> ide 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rgbClr val="00B050"/>
                </a:solidFill>
              </a:rPr>
              <a:t> 25% </a:t>
            </a:r>
          </a:p>
          <a:p>
            <a:pPr lvl="2"/>
            <a:r>
              <a:rPr lang="en-US" sz="3000" dirty="0" err="1">
                <a:solidFill>
                  <a:srgbClr val="00B050"/>
                </a:solidFill>
              </a:rPr>
              <a:t>Kemampuan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analisa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potensi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dampak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ke</a:t>
            </a:r>
            <a:r>
              <a:rPr lang="en-US" sz="3000" dirty="0">
                <a:solidFill>
                  <a:srgbClr val="00B050"/>
                </a:solidFill>
              </a:rPr>
              <a:t> </a:t>
            </a:r>
            <a:r>
              <a:rPr lang="en-US" sz="3000" dirty="0" err="1">
                <a:solidFill>
                  <a:srgbClr val="00B050"/>
                </a:solidFill>
              </a:rPr>
              <a:t>masyarakat</a:t>
            </a:r>
            <a:r>
              <a:rPr lang="en-US" sz="3000" dirty="0">
                <a:solidFill>
                  <a:srgbClr val="00B050"/>
                </a:solidFill>
              </a:rPr>
              <a:t>/stakeholder </a:t>
            </a:r>
            <a:r>
              <a:rPr lang="en-US" sz="300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sz="3000" dirty="0">
                <a:solidFill>
                  <a:srgbClr val="00B050"/>
                </a:solidFill>
              </a:rPr>
              <a:t>10%</a:t>
            </a:r>
          </a:p>
          <a:p>
            <a:pPr lvl="2"/>
            <a:r>
              <a:rPr lang="en-US" sz="2800" dirty="0" err="1">
                <a:solidFill>
                  <a:srgbClr val="00B050"/>
                </a:solidFill>
              </a:rPr>
              <a:t>Kemampuan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profesionalitas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rgbClr val="00B050"/>
                </a:solidFill>
              </a:rPr>
              <a:t>20%</a:t>
            </a:r>
            <a:endParaRPr lang="en-US" sz="2400" dirty="0">
              <a:solidFill>
                <a:srgbClr val="00B050"/>
              </a:solidFill>
            </a:endParaRPr>
          </a:p>
          <a:p>
            <a:pPr lvl="2"/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en-US" sz="2600" dirty="0">
              <a:solidFill>
                <a:srgbClr val="00B050"/>
              </a:solidFill>
            </a:endParaRPr>
          </a:p>
          <a:p>
            <a:pPr lvl="4"/>
            <a:endParaRPr lang="it-IT" sz="2800" dirty="0">
              <a:solidFill>
                <a:srgbClr val="00B050"/>
              </a:solidFill>
            </a:endParaRPr>
          </a:p>
          <a:p>
            <a:pPr lvl="2"/>
            <a:endParaRPr lang="it-IT" sz="3000" dirty="0">
              <a:solidFill>
                <a:srgbClr val="00B050"/>
              </a:solidFill>
            </a:endParaRPr>
          </a:p>
          <a:p>
            <a:pPr lvl="2"/>
            <a:endParaRPr lang="sv-SE" sz="3000" dirty="0">
              <a:solidFill>
                <a:srgbClr val="00B050"/>
              </a:solidFill>
            </a:endParaRPr>
          </a:p>
          <a:p>
            <a:pPr lvl="2"/>
            <a:endParaRPr lang="en-US" sz="30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  <a:p>
            <a:pPr lvl="2"/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28585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06671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Flow Capstone Project 2</a:t>
            </a:r>
            <a:endParaRPr lang="en-US" sz="26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F51A8E-43B2-1233-8AE1-61B36F7313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99858" y="452726"/>
            <a:ext cx="6036626" cy="603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84974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Timeline Capstone Project 2</a:t>
            </a:r>
          </a:p>
          <a:p>
            <a:pPr lvl="4"/>
            <a:endParaRPr lang="en-US" sz="26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F44722A-5807-F398-1362-3F71C5C6F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433052"/>
              </p:ext>
            </p:extLst>
          </p:nvPr>
        </p:nvGraphicFramePr>
        <p:xfrm>
          <a:off x="616607" y="1634063"/>
          <a:ext cx="1095878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3614">
                  <a:extLst>
                    <a:ext uri="{9D8B030D-6E8A-4147-A177-3AD203B41FA5}">
                      <a16:colId xmlns:a16="http://schemas.microsoft.com/office/drawing/2014/main" val="368441388"/>
                    </a:ext>
                  </a:extLst>
                </a:gridCol>
                <a:gridCol w="6947338">
                  <a:extLst>
                    <a:ext uri="{9D8B030D-6E8A-4147-A177-3AD203B41FA5}">
                      <a16:colId xmlns:a16="http://schemas.microsoft.com/office/drawing/2014/main" val="4086180663"/>
                    </a:ext>
                  </a:extLst>
                </a:gridCol>
                <a:gridCol w="3387834">
                  <a:extLst>
                    <a:ext uri="{9D8B030D-6E8A-4147-A177-3AD203B41FA5}">
                      <a16:colId xmlns:a16="http://schemas.microsoft.com/office/drawing/2014/main" val="1289904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j-lt"/>
                        </a:rPr>
                        <a:t>Kegiatan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+mj-lt"/>
                        </a:rPr>
                        <a:t>Tanggal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7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Sosialisasi</a:t>
                      </a:r>
                      <a:r>
                        <a:rPr lang="en-US" sz="2400" dirty="0">
                          <a:latin typeface="+mj-lt"/>
                        </a:rPr>
                        <a:t> Capstone Project dan </a:t>
                      </a:r>
                      <a:r>
                        <a:rPr lang="en-US" sz="2400" dirty="0" err="1">
                          <a:latin typeface="+mj-lt"/>
                        </a:rPr>
                        <a:t>Pengumuman</a:t>
                      </a:r>
                      <a:r>
                        <a:rPr lang="en-US" sz="2400" dirty="0">
                          <a:latin typeface="+mj-lt"/>
                        </a:rPr>
                        <a:t> </a:t>
                      </a:r>
                      <a:r>
                        <a:rPr lang="en-US" sz="2400" dirty="0" err="1">
                          <a:latin typeface="+mj-lt"/>
                        </a:rPr>
                        <a:t>Tema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26/2/2024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378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Pengerjaan</a:t>
                      </a:r>
                      <a:r>
                        <a:rPr lang="en-US" sz="2400" dirty="0">
                          <a:latin typeface="+mj-lt"/>
                        </a:rPr>
                        <a:t> Capstone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5/3/2024 –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6/7/2024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3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Pendaftaran</a:t>
                      </a:r>
                      <a:r>
                        <a:rPr lang="en-US" sz="2400" dirty="0">
                          <a:latin typeface="+mj-lt"/>
                        </a:rPr>
                        <a:t> </a:t>
                      </a:r>
                      <a:r>
                        <a:rPr lang="en-US" sz="2400" dirty="0" err="1">
                          <a:latin typeface="+mj-lt"/>
                        </a:rPr>
                        <a:t>Ujian</a:t>
                      </a:r>
                      <a:r>
                        <a:rPr lang="en-US" sz="2400" dirty="0">
                          <a:latin typeface="+mj-lt"/>
                        </a:rPr>
                        <a:t>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6/5/2024</a:t>
                      </a:r>
                      <a:r>
                        <a:rPr lang="en-US" sz="2400" dirty="0">
                          <a:latin typeface="+mj-lt"/>
                        </a:rPr>
                        <a:t> – 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6/7/2024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53359"/>
                  </a:ext>
                </a:extLst>
              </a:tr>
              <a:tr h="2458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+mj-lt"/>
                        </a:rPr>
                        <a:t>Ujian</a:t>
                      </a:r>
                      <a:r>
                        <a:rPr lang="en-US" sz="2400" dirty="0">
                          <a:latin typeface="+mj-lt"/>
                        </a:rPr>
                        <a:t> Proposal, </a:t>
                      </a:r>
                      <a:r>
                        <a:rPr lang="en-US" sz="2400" dirty="0" err="1">
                          <a:latin typeface="+mj-lt"/>
                        </a:rPr>
                        <a:t>Revisi</a:t>
                      </a:r>
                      <a:r>
                        <a:rPr lang="en-US" sz="2400" dirty="0">
                          <a:latin typeface="+mj-lt"/>
                        </a:rPr>
                        <a:t>, dan </a:t>
                      </a:r>
                      <a:r>
                        <a:rPr lang="en-US" sz="2400" dirty="0" err="1">
                          <a:latin typeface="+mj-lt"/>
                        </a:rPr>
                        <a:t>Ujian</a:t>
                      </a:r>
                      <a:r>
                        <a:rPr lang="en-US" sz="2400" dirty="0">
                          <a:latin typeface="+mj-lt"/>
                        </a:rPr>
                        <a:t> Proposal </a:t>
                      </a:r>
                      <a:r>
                        <a:rPr lang="en-US" sz="2400" dirty="0" err="1">
                          <a:latin typeface="+mj-lt"/>
                        </a:rPr>
                        <a:t>ulang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6/5/2024 – 6/7/2024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846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002891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45958"/>
            <a:ext cx="9872871" cy="5350042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45720" indent="0" algn="ctr">
              <a:buNone/>
            </a:pPr>
            <a:r>
              <a:rPr lang="en-US" sz="6600" b="1" dirty="0" err="1">
                <a:solidFill>
                  <a:schemeClr val="bg1"/>
                </a:solidFill>
              </a:rPr>
              <a:t>Aturan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err="1">
                <a:solidFill>
                  <a:schemeClr val="bg1"/>
                </a:solidFill>
              </a:rPr>
              <a:t>Umum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Capstone Project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 err="1">
                <a:solidFill>
                  <a:schemeClr val="bg1"/>
                </a:solidFill>
              </a:rPr>
              <a:t>Genap</a:t>
            </a:r>
            <a:r>
              <a:rPr lang="en-US" sz="6600" b="1" dirty="0">
                <a:solidFill>
                  <a:schemeClr val="bg1"/>
                </a:solidFill>
              </a:rPr>
              <a:t> 2023/2024</a:t>
            </a:r>
          </a:p>
        </p:txBody>
      </p:sp>
    </p:spTree>
    <p:extLst>
      <p:ext uri="{BB962C8B-B14F-4D97-AF65-F5344CB8AC3E}">
        <p14:creationId xmlns:p14="http://schemas.microsoft.com/office/powerpoint/2010/main" val="1051976796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/>
              <a:t>Aturan</a:t>
            </a:r>
            <a:r>
              <a:rPr lang="en-US" sz="3600" b="1" dirty="0"/>
              <a:t> </a:t>
            </a:r>
            <a:r>
              <a:rPr lang="en-US" sz="3600" b="1" dirty="0" err="1"/>
              <a:t>Umum</a:t>
            </a:r>
            <a:r>
              <a:rPr lang="en-US" sz="3600" b="1" dirty="0"/>
              <a:t> Capstone Project</a:t>
            </a:r>
          </a:p>
          <a:p>
            <a:pPr lvl="2"/>
            <a:r>
              <a:rPr lang="en-US" sz="3000" dirty="0" err="1"/>
              <a:t>Setiap</a:t>
            </a:r>
            <a:r>
              <a:rPr lang="en-US" sz="3000" dirty="0"/>
              <a:t> MPC </a:t>
            </a:r>
            <a:r>
              <a:rPr lang="en-US" sz="3000" dirty="0" err="1"/>
              <a:t>wajib</a:t>
            </a:r>
            <a:r>
              <a:rPr lang="en-US" sz="3000" dirty="0"/>
              <a:t> </a:t>
            </a:r>
            <a:r>
              <a:rPr lang="en-US" sz="3000" dirty="0" err="1"/>
              <a:t>melakukan</a:t>
            </a:r>
            <a:r>
              <a:rPr lang="en-US" sz="3000" dirty="0"/>
              <a:t> </a:t>
            </a:r>
            <a:r>
              <a:rPr lang="en-US" sz="3000" dirty="0" err="1"/>
              <a:t>bimbingan</a:t>
            </a:r>
            <a:r>
              <a:rPr lang="en-US" sz="3000" dirty="0"/>
              <a:t> minimal 8 kali</a:t>
            </a:r>
          </a:p>
          <a:p>
            <a:pPr lvl="3"/>
            <a:r>
              <a:rPr lang="en-US" sz="2200" dirty="0" err="1"/>
              <a:t>Dibuktikan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tanda</a:t>
            </a:r>
            <a:r>
              <a:rPr lang="en-US" sz="2200" dirty="0"/>
              <a:t> </a:t>
            </a:r>
            <a:r>
              <a:rPr lang="en-US" sz="2200" dirty="0" err="1"/>
              <a:t>tangan</a:t>
            </a:r>
            <a:r>
              <a:rPr lang="en-US" sz="2200" dirty="0"/>
              <a:t> </a:t>
            </a:r>
            <a:r>
              <a:rPr lang="en-US" sz="2200" dirty="0" err="1"/>
              <a:t>dosen</a:t>
            </a:r>
            <a:r>
              <a:rPr lang="en-US" sz="2200" dirty="0"/>
              <a:t> pada </a:t>
            </a:r>
            <a:r>
              <a:rPr lang="en-US" sz="2200" dirty="0" err="1"/>
              <a:t>lembar</a:t>
            </a:r>
            <a:r>
              <a:rPr lang="en-US" sz="2200" dirty="0"/>
              <a:t> monitoring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pendaftaran</a:t>
            </a:r>
            <a:r>
              <a:rPr lang="en-US" sz="2800" dirty="0"/>
              <a:t> </a:t>
            </a:r>
            <a:r>
              <a:rPr lang="en-US" sz="2800" dirty="0" err="1"/>
              <a:t>ujian</a:t>
            </a:r>
            <a:r>
              <a:rPr lang="en-US" sz="2800" dirty="0"/>
              <a:t> proposal / </a:t>
            </a:r>
            <a:r>
              <a:rPr lang="en-US" sz="2800" dirty="0" err="1"/>
              <a:t>ujian</a:t>
            </a:r>
            <a:r>
              <a:rPr lang="en-US" sz="2800" dirty="0"/>
              <a:t> </a:t>
            </a:r>
            <a:r>
              <a:rPr lang="en-US" sz="2800" dirty="0" err="1"/>
              <a:t>akhir</a:t>
            </a:r>
            <a:endParaRPr lang="en-US" sz="2800" dirty="0"/>
          </a:p>
          <a:p>
            <a:pPr lvl="3"/>
            <a:r>
              <a:rPr lang="en-US" sz="2600" dirty="0"/>
              <a:t>Proposal </a:t>
            </a:r>
            <a:r>
              <a:rPr lang="en-US" sz="2600" dirty="0" err="1"/>
              <a:t>untuk</a:t>
            </a:r>
            <a:r>
              <a:rPr lang="en-US" sz="2600" dirty="0"/>
              <a:t> Capstone Project 1</a:t>
            </a:r>
          </a:p>
          <a:p>
            <a:pPr lvl="3"/>
            <a:r>
              <a:rPr lang="en-US" sz="2600" dirty="0" err="1"/>
              <a:t>Laporan</a:t>
            </a:r>
            <a:r>
              <a:rPr lang="en-US" sz="2600" dirty="0"/>
              <a:t> Akhir </a:t>
            </a:r>
            <a:r>
              <a:rPr lang="en-US" sz="2600" dirty="0" err="1"/>
              <a:t>untuk</a:t>
            </a:r>
            <a:r>
              <a:rPr lang="en-US" sz="2600" dirty="0"/>
              <a:t> Capstone Project 2</a:t>
            </a:r>
          </a:p>
          <a:p>
            <a:pPr lvl="3"/>
            <a:r>
              <a:rPr lang="en-US" sz="2600" dirty="0"/>
              <a:t>Lembar monitoring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tanda</a:t>
            </a:r>
            <a:r>
              <a:rPr lang="en-US" sz="2600" dirty="0"/>
              <a:t> </a:t>
            </a:r>
            <a:r>
              <a:rPr lang="en-US" sz="2600" dirty="0" err="1"/>
              <a:t>tangan</a:t>
            </a:r>
            <a:r>
              <a:rPr lang="en-US" sz="2600" dirty="0"/>
              <a:t> minimal 8 kali</a:t>
            </a:r>
          </a:p>
          <a:p>
            <a:pPr lvl="3"/>
            <a:r>
              <a:rPr lang="en-US" sz="2600" dirty="0"/>
              <a:t>Tanda </a:t>
            </a:r>
            <a:r>
              <a:rPr lang="en-US" sz="2600" dirty="0" err="1"/>
              <a:t>tangan</a:t>
            </a:r>
            <a:r>
              <a:rPr lang="en-US" sz="2600" dirty="0"/>
              <a:t> </a:t>
            </a:r>
            <a:r>
              <a:rPr lang="en-US" sz="2600" dirty="0" err="1"/>
              <a:t>basah</a:t>
            </a:r>
            <a:r>
              <a:rPr lang="en-US" sz="2600" dirty="0"/>
              <a:t> </a:t>
            </a:r>
            <a:r>
              <a:rPr lang="en-US" sz="2600" dirty="0" err="1"/>
              <a:t>persetujuan</a:t>
            </a:r>
            <a:r>
              <a:rPr lang="en-US" sz="2600" dirty="0"/>
              <a:t> </a:t>
            </a:r>
            <a:r>
              <a:rPr lang="en-US" sz="2600" dirty="0" err="1"/>
              <a:t>dosen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maju</a:t>
            </a:r>
            <a:r>
              <a:rPr lang="en-US" sz="2600" dirty="0"/>
              <a:t> </a:t>
            </a:r>
            <a:r>
              <a:rPr lang="en-US" sz="2600" dirty="0" err="1"/>
              <a:t>ujian</a:t>
            </a:r>
            <a:r>
              <a:rPr lang="en-US" sz="2600" dirty="0"/>
              <a:t> pada </a:t>
            </a:r>
            <a:r>
              <a:rPr lang="en-US" sz="2600" dirty="0" err="1"/>
              <a:t>lembar</a:t>
            </a:r>
            <a:r>
              <a:rPr lang="en-US" sz="2600" dirty="0"/>
              <a:t> monitoring</a:t>
            </a:r>
          </a:p>
          <a:p>
            <a:pPr lvl="3"/>
            <a:r>
              <a:rPr lang="en-US" sz="2600" dirty="0"/>
              <a:t>Logbook</a:t>
            </a:r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0950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/>
              <a:t>Latar</a:t>
            </a:r>
            <a:r>
              <a:rPr lang="en-US" sz="3600" b="1" dirty="0"/>
              <a:t> </a:t>
            </a:r>
            <a:r>
              <a:rPr lang="en-US" sz="3600" b="1" dirty="0" err="1"/>
              <a:t>Belakang</a:t>
            </a:r>
            <a:r>
              <a:rPr lang="en-US" sz="3600" b="1" dirty="0"/>
              <a:t> Capstone Project</a:t>
            </a:r>
          </a:p>
          <a:p>
            <a:pPr lvl="2"/>
            <a:r>
              <a:rPr lang="en-US" sz="3200" dirty="0" err="1"/>
              <a:t>Tuntutan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IT Curricula 2017 dan </a:t>
            </a:r>
            <a:r>
              <a:rPr lang="en-US" sz="3200" dirty="0" err="1"/>
              <a:t>Aptikom</a:t>
            </a:r>
            <a:endParaRPr lang="en-US" sz="3200" dirty="0"/>
          </a:p>
          <a:p>
            <a:pPr lvl="2"/>
            <a:r>
              <a:rPr lang="en-US" sz="3200" dirty="0" err="1"/>
              <a:t>Mahasiswa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mendapat</a:t>
            </a:r>
            <a:r>
              <a:rPr lang="en-US" sz="3200" dirty="0"/>
              <a:t> major design experience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kolaboratif</a:t>
            </a:r>
            <a:r>
              <a:rPr lang="en-US" sz="3200" dirty="0"/>
              <a:t> dan </a:t>
            </a:r>
            <a:r>
              <a:rPr lang="en-US" sz="3200" dirty="0" err="1"/>
              <a:t>multidisipliner</a:t>
            </a:r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9266760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/>
              <a:t>Aturan</a:t>
            </a:r>
            <a:r>
              <a:rPr lang="en-US" sz="3600" b="1" dirty="0"/>
              <a:t> </a:t>
            </a:r>
            <a:r>
              <a:rPr lang="en-US" sz="3600" b="1" dirty="0" err="1"/>
              <a:t>Umum</a:t>
            </a:r>
            <a:r>
              <a:rPr lang="en-US" sz="3600" b="1" dirty="0"/>
              <a:t> Capstone Project</a:t>
            </a:r>
          </a:p>
          <a:p>
            <a:pPr lvl="2"/>
            <a:r>
              <a:rPr lang="en-US" sz="3000" dirty="0" err="1"/>
              <a:t>Seluruh</a:t>
            </a:r>
            <a:r>
              <a:rPr lang="en-US" sz="3000" dirty="0"/>
              <a:t> </a:t>
            </a:r>
            <a:r>
              <a:rPr lang="en-US" sz="3000" dirty="0" err="1"/>
              <a:t>penilaian</a:t>
            </a:r>
            <a:r>
              <a:rPr lang="en-US" sz="3000" dirty="0"/>
              <a:t> Capstone Project </a:t>
            </a:r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gabungan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:</a:t>
            </a:r>
          </a:p>
          <a:p>
            <a:pPr lvl="4"/>
            <a:r>
              <a:rPr lang="en-US" sz="2400" dirty="0"/>
              <a:t>DPCP</a:t>
            </a:r>
          </a:p>
          <a:p>
            <a:pPr lvl="4"/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err="1"/>
              <a:t>Penguji</a:t>
            </a:r>
            <a:endParaRPr lang="en-US" sz="2400" dirty="0"/>
          </a:p>
          <a:p>
            <a:pPr lvl="4"/>
            <a:endParaRPr lang="en-US" sz="2600" dirty="0"/>
          </a:p>
          <a:p>
            <a:pPr lvl="4"/>
            <a:endParaRPr lang="it-IT" sz="2800" dirty="0"/>
          </a:p>
          <a:p>
            <a:pPr lvl="2"/>
            <a:endParaRPr lang="it-IT" sz="3000" dirty="0"/>
          </a:p>
          <a:p>
            <a:pPr lvl="2"/>
            <a:endParaRPr lang="sv-SE" sz="3000" dirty="0"/>
          </a:p>
          <a:p>
            <a:pPr lvl="2"/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466380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798945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600" b="1" dirty="0"/>
              <a:t>Gambaran </a:t>
            </a:r>
            <a:r>
              <a:rPr lang="en-US" sz="3600" b="1" dirty="0" err="1"/>
              <a:t>Umum</a:t>
            </a:r>
            <a:r>
              <a:rPr lang="en-US" sz="3600" b="1" dirty="0"/>
              <a:t> Capstone Project</a:t>
            </a:r>
          </a:p>
          <a:p>
            <a:pPr lvl="2"/>
            <a:r>
              <a:rPr lang="en-US" sz="3000" dirty="0" err="1"/>
              <a:t>Menyelesaikan</a:t>
            </a:r>
            <a:r>
              <a:rPr lang="en-US" sz="3000" dirty="0"/>
              <a:t> </a:t>
            </a:r>
            <a:r>
              <a:rPr lang="en-US" sz="3000" dirty="0" err="1"/>
              <a:t>masalah</a:t>
            </a:r>
            <a:r>
              <a:rPr lang="en-US" sz="3000" dirty="0"/>
              <a:t> di dunia </a:t>
            </a:r>
            <a:r>
              <a:rPr lang="en-US" sz="3000" dirty="0" err="1"/>
              <a:t>nyata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membangun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memperbaiki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proses</a:t>
            </a:r>
          </a:p>
          <a:p>
            <a:pPr lvl="2"/>
            <a:r>
              <a:rPr lang="en-US" sz="3000" dirty="0" err="1"/>
              <a:t>Masalah</a:t>
            </a:r>
            <a:r>
              <a:rPr lang="en-US" sz="3000" dirty="0"/>
              <a:t> yang </a:t>
            </a:r>
            <a:r>
              <a:rPr lang="en-US" sz="3000" dirty="0" err="1"/>
              <a:t>diangkat</a:t>
            </a:r>
            <a:r>
              <a:rPr lang="en-US" sz="3000" dirty="0"/>
              <a:t> </a:t>
            </a:r>
            <a:r>
              <a:rPr lang="en-US" sz="3000" dirty="0" err="1"/>
              <a:t>umumnya</a:t>
            </a:r>
            <a:r>
              <a:rPr lang="en-US" sz="3000" dirty="0"/>
              <a:t> </a:t>
            </a:r>
            <a:r>
              <a:rPr lang="en-US" sz="3000" dirty="0" err="1"/>
              <a:t>kompleks</a:t>
            </a:r>
            <a:r>
              <a:rPr lang="en-US" sz="3000" dirty="0"/>
              <a:t> dan open-ended</a:t>
            </a:r>
          </a:p>
          <a:p>
            <a:pPr lvl="4"/>
            <a:r>
              <a:rPr lang="en-US" sz="2800" dirty="0" err="1"/>
              <a:t>Solusinya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endParaRPr lang="en-US" sz="2800" dirty="0"/>
          </a:p>
          <a:p>
            <a:pPr lvl="4"/>
            <a:r>
              <a:rPr lang="en-US" sz="2800" dirty="0"/>
              <a:t>Batasan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endParaRPr lang="en-US" sz="2800" dirty="0"/>
          </a:p>
          <a:p>
            <a:pPr lvl="4"/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stakeholders</a:t>
            </a:r>
          </a:p>
          <a:p>
            <a:pPr lvl="4"/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/sub-problem</a:t>
            </a:r>
          </a:p>
          <a:p>
            <a:pPr lvl="4"/>
            <a:r>
              <a:rPr lang="en-US" sz="2800" dirty="0" err="1"/>
              <a:t>Melibatkan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keilmuan</a:t>
            </a:r>
            <a:endParaRPr lang="en-US" sz="2800" dirty="0"/>
          </a:p>
          <a:p>
            <a:pPr lvl="4"/>
            <a:r>
              <a:rPr lang="en-US" sz="2800" dirty="0" err="1"/>
              <a:t>Berdampak</a:t>
            </a:r>
            <a:r>
              <a:rPr lang="en-US" sz="2800" dirty="0"/>
              <a:t> </a:t>
            </a:r>
            <a:r>
              <a:rPr lang="en-US" sz="2800" dirty="0" err="1"/>
              <a:t>signifikan</a:t>
            </a:r>
            <a:endParaRPr lang="en-US" sz="2800" dirty="0"/>
          </a:p>
          <a:p>
            <a:pPr lvl="2"/>
            <a:r>
              <a:rPr lang="en-US" sz="3000" dirty="0" err="1"/>
              <a:t>Produk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proses yang </a:t>
            </a:r>
            <a:r>
              <a:rPr lang="en-US" sz="3000" dirty="0" err="1"/>
              <a:t>dihasilkan</a:t>
            </a:r>
            <a:r>
              <a:rPr lang="en-US" sz="3000" dirty="0"/>
              <a:t> </a:t>
            </a:r>
            <a:r>
              <a:rPr lang="en-US" sz="3000" dirty="0" err="1"/>
              <a:t>harus</a:t>
            </a:r>
            <a:r>
              <a:rPr lang="en-US" sz="3000" dirty="0"/>
              <a:t> </a:t>
            </a:r>
            <a:r>
              <a:rPr lang="en-US" sz="3000" dirty="0" err="1"/>
              <a:t>memenuhi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r>
              <a:rPr lang="en-US" sz="3000" dirty="0"/>
              <a:t> yang </a:t>
            </a:r>
            <a:r>
              <a:rPr lang="en-US" sz="3000" dirty="0" err="1"/>
              <a:t>diharapkan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88228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/>
              <a:t>Gambaran </a:t>
            </a:r>
            <a:r>
              <a:rPr lang="en-US" sz="3600" b="1" dirty="0" err="1"/>
              <a:t>Umum</a:t>
            </a:r>
            <a:r>
              <a:rPr lang="en-US" sz="3600" b="1" dirty="0"/>
              <a:t> Capstone Project</a:t>
            </a:r>
          </a:p>
          <a:p>
            <a:pPr lvl="2"/>
            <a:r>
              <a:rPr lang="en-US" sz="3000" dirty="0" err="1"/>
              <a:t>Penyelesaian</a:t>
            </a:r>
            <a:r>
              <a:rPr lang="en-US" sz="3000" dirty="0"/>
              <a:t> </a:t>
            </a:r>
            <a:r>
              <a:rPr lang="en-US" sz="3000" dirty="0" err="1"/>
              <a:t>masalah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terstruktur</a:t>
            </a:r>
            <a:r>
              <a:rPr lang="en-US" sz="3000" dirty="0"/>
              <a:t> dan </a:t>
            </a:r>
            <a:r>
              <a:rPr lang="en-US" sz="3000" dirty="0" err="1"/>
              <a:t>sesuai</a:t>
            </a:r>
            <a:r>
              <a:rPr lang="en-US" sz="3000" dirty="0"/>
              <a:t> </a:t>
            </a:r>
            <a:r>
              <a:rPr lang="en-US" sz="3000" dirty="0" err="1"/>
              <a:t>kaidah</a:t>
            </a:r>
            <a:r>
              <a:rPr lang="en-US" sz="3000" dirty="0"/>
              <a:t> TI</a:t>
            </a:r>
          </a:p>
          <a:p>
            <a:pPr lvl="2"/>
            <a:r>
              <a:rPr lang="en-US" sz="3000" dirty="0" err="1"/>
              <a:t>Pengambilan</a:t>
            </a:r>
            <a:r>
              <a:rPr lang="en-US" sz="3000" dirty="0"/>
              <a:t> </a:t>
            </a:r>
            <a:r>
              <a:rPr lang="en-US" sz="3000" dirty="0" err="1"/>
              <a:t>keputusan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sistematis</a:t>
            </a:r>
            <a:r>
              <a:rPr lang="en-US" sz="3000" dirty="0"/>
              <a:t>, </a:t>
            </a:r>
            <a:r>
              <a:rPr lang="en-US" sz="3000" dirty="0" err="1"/>
              <a:t>rasional</a:t>
            </a:r>
            <a:r>
              <a:rPr lang="en-US" sz="3000" dirty="0"/>
              <a:t>, dan </a:t>
            </a:r>
            <a:r>
              <a:rPr lang="en-US" sz="3000" dirty="0" err="1"/>
              <a:t>terdokumentasi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baik</a:t>
            </a:r>
            <a:endParaRPr lang="en-US" sz="3000" dirty="0"/>
          </a:p>
          <a:p>
            <a:pPr lvl="2"/>
            <a:r>
              <a:rPr lang="en-US" sz="3000" dirty="0" err="1"/>
              <a:t>Memanfaatkan</a:t>
            </a:r>
            <a:r>
              <a:rPr lang="en-US" sz="3000" dirty="0"/>
              <a:t> </a:t>
            </a:r>
            <a:r>
              <a:rPr lang="en-US" sz="3000" dirty="0" err="1"/>
              <a:t>ilmu</a:t>
            </a:r>
            <a:r>
              <a:rPr lang="en-US" sz="3000" dirty="0"/>
              <a:t> yang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dipelajari</a:t>
            </a:r>
            <a:endParaRPr lang="en-US" sz="3000" dirty="0"/>
          </a:p>
          <a:p>
            <a:pPr lvl="2"/>
            <a:r>
              <a:rPr lang="en-US" sz="3000" dirty="0" err="1"/>
              <a:t>Berkelompok</a:t>
            </a:r>
            <a:endParaRPr lang="en-US" sz="3000" dirty="0"/>
          </a:p>
          <a:p>
            <a:pPr lvl="2"/>
            <a:r>
              <a:rPr lang="en-US" sz="3000" dirty="0" err="1"/>
              <a:t>Multidisipliner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9775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b="1" dirty="0" err="1"/>
              <a:t>Tahapan</a:t>
            </a:r>
            <a:r>
              <a:rPr lang="en-US" sz="3600" b="1" dirty="0"/>
              <a:t> </a:t>
            </a:r>
            <a:r>
              <a:rPr lang="en-US" sz="3600" b="1" dirty="0" err="1"/>
              <a:t>Umum</a:t>
            </a:r>
            <a:r>
              <a:rPr lang="en-US" sz="3600" b="1" dirty="0"/>
              <a:t> Capstone Project</a:t>
            </a:r>
          </a:p>
          <a:p>
            <a:pPr lvl="2"/>
            <a:r>
              <a:rPr lang="en-US" sz="3200" dirty="0" err="1"/>
              <a:t>Identifikasi</a:t>
            </a:r>
            <a:r>
              <a:rPr lang="en-US" sz="3200" dirty="0"/>
              <a:t> dan </a:t>
            </a:r>
            <a:r>
              <a:rPr lang="en-US" sz="3200" dirty="0" err="1"/>
              <a:t>Perumusan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endParaRPr lang="en-US" sz="3200" dirty="0"/>
          </a:p>
          <a:p>
            <a:pPr lvl="2"/>
            <a:r>
              <a:rPr lang="en-US" sz="3200" dirty="0" err="1"/>
              <a:t>Perumusan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endParaRPr lang="en-US" sz="3200" dirty="0"/>
          </a:p>
          <a:p>
            <a:pPr lvl="2"/>
            <a:r>
              <a:rPr lang="en-US" sz="3200" dirty="0" err="1"/>
              <a:t>Perumusan</a:t>
            </a:r>
            <a:r>
              <a:rPr lang="en-US" sz="3200" dirty="0"/>
              <a:t> </a:t>
            </a:r>
            <a:r>
              <a:rPr lang="en-US" sz="3200" dirty="0" err="1"/>
              <a:t>Alternatif-Alternatif</a:t>
            </a:r>
            <a:r>
              <a:rPr lang="en-US" sz="3200" dirty="0"/>
              <a:t> Solusi</a:t>
            </a:r>
          </a:p>
          <a:p>
            <a:pPr lvl="2"/>
            <a:r>
              <a:rPr lang="en-US" sz="3200" dirty="0" err="1"/>
              <a:t>Penentuan</a:t>
            </a:r>
            <a:r>
              <a:rPr lang="en-US" sz="3200" dirty="0"/>
              <a:t> Solusi </a:t>
            </a:r>
            <a:r>
              <a:rPr lang="en-US" sz="3200" dirty="0" err="1"/>
              <a:t>Terbaik</a:t>
            </a:r>
            <a:endParaRPr lang="en-US" sz="3200" dirty="0"/>
          </a:p>
          <a:p>
            <a:pPr lvl="2"/>
            <a:r>
              <a:rPr lang="en-US" sz="3200" dirty="0" err="1"/>
              <a:t>Perancangan</a:t>
            </a:r>
            <a:r>
              <a:rPr lang="en-US" sz="3200" dirty="0"/>
              <a:t> Solusi</a:t>
            </a:r>
          </a:p>
          <a:p>
            <a:pPr lvl="2"/>
            <a:r>
              <a:rPr lang="en-US" sz="3200" dirty="0" err="1"/>
              <a:t>Implementasi</a:t>
            </a:r>
            <a:r>
              <a:rPr lang="en-US" sz="3200" dirty="0"/>
              <a:t> Solusi</a:t>
            </a:r>
          </a:p>
          <a:p>
            <a:pPr lvl="2"/>
            <a:r>
              <a:rPr lang="en-US" sz="3200" dirty="0" err="1"/>
              <a:t>Pengujian</a:t>
            </a:r>
            <a:r>
              <a:rPr lang="en-US" sz="3200" dirty="0"/>
              <a:t> Solusi</a:t>
            </a:r>
          </a:p>
          <a:p>
            <a:pPr lvl="2"/>
            <a:r>
              <a:rPr lang="en-US" sz="3200" dirty="0" err="1"/>
              <a:t>Perbaikan</a:t>
            </a:r>
            <a:r>
              <a:rPr lang="en-US" sz="3200" dirty="0"/>
              <a:t>/</a:t>
            </a:r>
            <a:r>
              <a:rPr lang="en-US" sz="3200" dirty="0" err="1"/>
              <a:t>Optimisasi</a:t>
            </a:r>
            <a:r>
              <a:rPr lang="en-US" sz="3200" dirty="0"/>
              <a:t> Solusi</a:t>
            </a:r>
          </a:p>
        </p:txBody>
      </p:sp>
    </p:spTree>
    <p:extLst>
      <p:ext uri="{BB962C8B-B14F-4D97-AF65-F5344CB8AC3E}">
        <p14:creationId xmlns:p14="http://schemas.microsoft.com/office/powerpoint/2010/main" val="275912062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Mata </a:t>
            </a:r>
            <a:r>
              <a:rPr lang="en-US" sz="3600" b="1" dirty="0" err="1"/>
              <a:t>Kuliah</a:t>
            </a:r>
            <a:r>
              <a:rPr lang="en-US" sz="3600" b="1" dirty="0"/>
              <a:t> Capstone Project TI</a:t>
            </a:r>
          </a:p>
          <a:p>
            <a:pPr lvl="2"/>
            <a:r>
              <a:rPr lang="en-US" sz="3200" dirty="0" err="1"/>
              <a:t>Berjalan</a:t>
            </a:r>
            <a:r>
              <a:rPr lang="en-US" sz="3200" dirty="0"/>
              <a:t> 2 semester</a:t>
            </a:r>
          </a:p>
          <a:p>
            <a:pPr lvl="2"/>
            <a:r>
              <a:rPr lang="en-US" sz="3200" dirty="0"/>
              <a:t>Semester 6 </a:t>
            </a:r>
            <a:r>
              <a:rPr lang="en-US" sz="3200" dirty="0">
                <a:sym typeface="Wingdings" panose="05000000000000000000" pitchFamily="2" charset="2"/>
              </a:rPr>
              <a:t> Capstone Project 1</a:t>
            </a:r>
          </a:p>
          <a:p>
            <a:pPr lvl="2"/>
            <a:r>
              <a:rPr lang="en-US" sz="3200" dirty="0">
                <a:sym typeface="Wingdings" panose="05000000000000000000" pitchFamily="2" charset="2"/>
              </a:rPr>
              <a:t>Semester 7  Capstone Project 2</a:t>
            </a:r>
          </a:p>
          <a:p>
            <a:pPr lvl="2"/>
            <a:endParaRPr lang="en-US" sz="3200" dirty="0">
              <a:sym typeface="Wingdings" panose="05000000000000000000" pitchFamily="2" charset="2"/>
            </a:endParaRPr>
          </a:p>
          <a:p>
            <a:pPr lvl="2"/>
            <a:r>
              <a:rPr lang="en-US" sz="3200" dirty="0" err="1">
                <a:sym typeface="Wingdings" panose="05000000000000000000" pitchFamily="2" charset="2"/>
              </a:rPr>
              <a:t>Sementara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ini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dibuka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tiap</a:t>
            </a:r>
            <a:r>
              <a:rPr lang="en-US" sz="3200" dirty="0">
                <a:sym typeface="Wingdings" panose="05000000000000000000" pitchFamily="2" charset="2"/>
              </a:rPr>
              <a:t> semester</a:t>
            </a:r>
          </a:p>
          <a:p>
            <a:pPr lvl="2"/>
            <a:r>
              <a:rPr lang="en-US" sz="3000" dirty="0"/>
              <a:t>Capstone Project 2 </a:t>
            </a:r>
            <a:r>
              <a:rPr lang="en-US" sz="3000" dirty="0" err="1"/>
              <a:t>hanya</a:t>
            </a:r>
            <a:r>
              <a:rPr lang="en-US" sz="3000" dirty="0"/>
              <a:t> </a:t>
            </a:r>
            <a:r>
              <a:rPr lang="en-US" sz="3000" dirty="0" err="1"/>
              <a:t>bisa</a:t>
            </a:r>
            <a:r>
              <a:rPr lang="en-US" sz="3000" dirty="0"/>
              <a:t> </a:t>
            </a:r>
            <a:r>
              <a:rPr lang="en-US" sz="3000" dirty="0" err="1"/>
              <a:t>diambil</a:t>
            </a:r>
            <a:r>
              <a:rPr lang="en-US" sz="3000" dirty="0"/>
              <a:t> </a:t>
            </a:r>
            <a:r>
              <a:rPr lang="en-US" sz="3000" dirty="0" err="1"/>
              <a:t>jika</a:t>
            </a:r>
            <a:r>
              <a:rPr lang="en-US" sz="3000" dirty="0"/>
              <a:t> Capstone Project 1 lulus</a:t>
            </a:r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1982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/>
              <a:t>Mata </a:t>
            </a:r>
            <a:r>
              <a:rPr lang="en-US" sz="3600" b="1" dirty="0" err="1"/>
              <a:t>Kuliah</a:t>
            </a:r>
            <a:r>
              <a:rPr lang="en-US" sz="3600" b="1" dirty="0"/>
              <a:t> Capstone Project TI</a:t>
            </a:r>
          </a:p>
          <a:p>
            <a:pPr lvl="2"/>
            <a:r>
              <a:rPr lang="en-US" sz="3200" dirty="0"/>
              <a:t>Capstone Project 1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 err="1">
                <a:sym typeface="Wingdings" panose="05000000000000000000" pitchFamily="2" charset="2"/>
              </a:rPr>
              <a:t>Analisis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Kebutuhan</a:t>
            </a:r>
            <a:r>
              <a:rPr lang="en-US" sz="3200" dirty="0">
                <a:sym typeface="Wingdings" panose="05000000000000000000" pitchFamily="2" charset="2"/>
              </a:rPr>
              <a:t> dan </a:t>
            </a:r>
            <a:r>
              <a:rPr lang="en-US" sz="3200" dirty="0" err="1">
                <a:sym typeface="Wingdings" panose="05000000000000000000" pitchFamily="2" charset="2"/>
              </a:rPr>
              <a:t>Perancangan</a:t>
            </a:r>
            <a:endParaRPr lang="en-US" sz="3200" dirty="0">
              <a:sym typeface="Wingdings" panose="05000000000000000000" pitchFamily="2" charset="2"/>
            </a:endParaRPr>
          </a:p>
          <a:p>
            <a:pPr lvl="2"/>
            <a:r>
              <a:rPr lang="en-US" sz="3200" dirty="0"/>
              <a:t>Capstone Project 2</a:t>
            </a:r>
            <a:r>
              <a:rPr lang="en-US" sz="3200" dirty="0">
                <a:sym typeface="Wingdings" panose="05000000000000000000" pitchFamily="2" charset="2"/>
              </a:rPr>
              <a:t>  </a:t>
            </a:r>
            <a:r>
              <a:rPr lang="en-US" sz="3200" dirty="0" err="1">
                <a:sym typeface="Wingdings" panose="05000000000000000000" pitchFamily="2" charset="2"/>
              </a:rPr>
              <a:t>Implementasi</a:t>
            </a:r>
            <a:r>
              <a:rPr lang="en-US" sz="3200" dirty="0">
                <a:sym typeface="Wingdings" panose="05000000000000000000" pitchFamily="2" charset="2"/>
              </a:rPr>
              <a:t> dan </a:t>
            </a:r>
            <a:r>
              <a:rPr lang="en-US" sz="3200" dirty="0" err="1">
                <a:sym typeface="Wingdings" panose="05000000000000000000" pitchFamily="2" charset="2"/>
              </a:rPr>
              <a:t>Pengujian</a:t>
            </a:r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536072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69126" y="770021"/>
            <a:ext cx="9872871" cy="5325979"/>
          </a:xfrm>
        </p:spPr>
        <p:txBody>
          <a:bodyPr/>
          <a:lstStyle/>
          <a:p>
            <a:pPr marL="45720" indent="0">
              <a:buNone/>
            </a:pPr>
            <a:r>
              <a:rPr lang="en-US" sz="3600" b="1" dirty="0" err="1"/>
              <a:t>Entitas</a:t>
            </a:r>
            <a:r>
              <a:rPr lang="en-US" sz="3600" b="1" dirty="0"/>
              <a:t> </a:t>
            </a:r>
            <a:r>
              <a:rPr lang="en-US" sz="3600" b="1" dirty="0" err="1"/>
              <a:t>dalam</a:t>
            </a:r>
            <a:r>
              <a:rPr lang="en-US" sz="3600" b="1" dirty="0"/>
              <a:t> Capstone Project TI</a:t>
            </a:r>
          </a:p>
          <a:p>
            <a:pPr lvl="2"/>
            <a:r>
              <a:rPr lang="en-US" sz="3000" dirty="0"/>
              <a:t>Tim Capstone Project (TCP) </a:t>
            </a:r>
            <a:r>
              <a:rPr lang="en-US" sz="3000" dirty="0">
                <a:sym typeface="Wingdings" panose="05000000000000000000" pitchFamily="2" charset="2"/>
              </a:rPr>
              <a:t> Tim </a:t>
            </a:r>
            <a:r>
              <a:rPr lang="en-US" sz="3000" dirty="0" err="1">
                <a:sym typeface="Wingdings" panose="05000000000000000000" pitchFamily="2" charset="2"/>
              </a:rPr>
              <a:t>Kurikulum</a:t>
            </a:r>
            <a:r>
              <a:rPr lang="en-US" sz="3000" dirty="0">
                <a:sym typeface="Wingdings" panose="05000000000000000000" pitchFamily="2" charset="2"/>
              </a:rPr>
              <a:t> + Staff</a:t>
            </a:r>
            <a:endParaRPr lang="en-US" sz="3000" dirty="0"/>
          </a:p>
          <a:p>
            <a:pPr lvl="2"/>
            <a:r>
              <a:rPr lang="en-US" sz="3000" dirty="0" err="1"/>
              <a:t>Mahasiswa</a:t>
            </a:r>
            <a:r>
              <a:rPr lang="en-US" sz="3000" dirty="0"/>
              <a:t> Capstone Project (MCP)</a:t>
            </a:r>
          </a:p>
          <a:p>
            <a:pPr lvl="2"/>
            <a:r>
              <a:rPr lang="en-US" sz="3000" dirty="0" err="1"/>
              <a:t>Kelompok</a:t>
            </a:r>
            <a:r>
              <a:rPr lang="en-US" sz="3000" dirty="0"/>
              <a:t> Capstone Project (KCP)</a:t>
            </a:r>
          </a:p>
          <a:p>
            <a:pPr lvl="2"/>
            <a:r>
              <a:rPr lang="en-US" sz="3000" dirty="0" err="1"/>
              <a:t>Dosen</a:t>
            </a:r>
            <a:r>
              <a:rPr lang="en-US" sz="3000" dirty="0"/>
              <a:t> </a:t>
            </a:r>
            <a:r>
              <a:rPr lang="en-US" sz="3000" dirty="0" err="1"/>
              <a:t>Pembimbing</a:t>
            </a:r>
            <a:r>
              <a:rPr lang="en-US" sz="3000" dirty="0"/>
              <a:t> Capstone Project (DPCP)</a:t>
            </a:r>
          </a:p>
          <a:p>
            <a:pPr lvl="2"/>
            <a:r>
              <a:rPr lang="en-US" sz="3000" dirty="0" err="1"/>
              <a:t>Dosen</a:t>
            </a:r>
            <a:r>
              <a:rPr lang="en-US" sz="3000" dirty="0"/>
              <a:t> </a:t>
            </a:r>
            <a:r>
              <a:rPr lang="en-US" sz="3000" dirty="0" err="1"/>
              <a:t>Pendukung</a:t>
            </a:r>
            <a:endParaRPr lang="en-US" sz="3000" dirty="0"/>
          </a:p>
          <a:p>
            <a:pPr lvl="2"/>
            <a:r>
              <a:rPr lang="en-US" sz="3000" dirty="0" err="1"/>
              <a:t>Dosen</a:t>
            </a:r>
            <a:r>
              <a:rPr lang="en-US" sz="3000" dirty="0"/>
              <a:t> </a:t>
            </a:r>
            <a:r>
              <a:rPr lang="en-US" sz="3000" dirty="0" err="1"/>
              <a:t>Penguji</a:t>
            </a:r>
            <a:endParaRPr lang="en-US" sz="3000" dirty="0"/>
          </a:p>
          <a:p>
            <a:pPr lvl="2"/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1125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0B050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45720" defTabSz="914400">
          <a:lnSpc>
            <a:spcPct val="90000"/>
          </a:lnSpc>
          <a:spcBef>
            <a:spcPts val="1400"/>
          </a:spcBef>
          <a:buClr>
            <a:srgbClr val="00B050"/>
          </a:buClr>
          <a:buSzPct val="80000"/>
          <a:defRPr sz="5000" b="1" dirty="0" smtClean="0">
            <a:solidFill>
              <a:srgbClr val="00B05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No Footer">
  <a:themeElements>
    <a:clrScheme name="Minimal">
      <a:dk1>
        <a:srgbClr val="3C3C3C"/>
      </a:dk1>
      <a:lt1>
        <a:sysClr val="window" lastClr="FFFFFF"/>
      </a:lt1>
      <a:dk2>
        <a:srgbClr val="575454"/>
      </a:dk2>
      <a:lt2>
        <a:srgbClr val="E7E6E6"/>
      </a:lt2>
      <a:accent1>
        <a:srgbClr val="333333"/>
      </a:accent1>
      <a:accent2>
        <a:srgbClr val="515151"/>
      </a:accent2>
      <a:accent3>
        <a:srgbClr val="6F6F6F"/>
      </a:accent3>
      <a:accent4>
        <a:srgbClr val="8D8D8D"/>
      </a:accent4>
      <a:accent5>
        <a:srgbClr val="B2C7CE"/>
      </a:accent5>
      <a:accent6>
        <a:srgbClr val="009999"/>
      </a:accent6>
      <a:hlink>
        <a:srgbClr val="0099CC"/>
      </a:hlink>
      <a:folHlink>
        <a:srgbClr val="007299"/>
      </a:folHlink>
    </a:clrScheme>
    <a:fontScheme name="Polaris">
      <a:majorFont>
        <a:latin typeface="Coo Hew"/>
        <a:ea typeface="Spica Neue Bold"/>
        <a:cs typeface=""/>
      </a:majorFont>
      <a:minorFont>
        <a:latin typeface="Gidole"/>
        <a:ea typeface="Spica Neue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931</Words>
  <Application>Microsoft Office PowerPoint</Application>
  <PresentationFormat>Widescreen</PresentationFormat>
  <Paragraphs>322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Coo Hew</vt:lpstr>
      <vt:lpstr>Corbel</vt:lpstr>
      <vt:lpstr>Gidole</vt:lpstr>
      <vt:lpstr>Open Sans</vt:lpstr>
      <vt:lpstr>Wingdings</vt:lpstr>
      <vt:lpstr>Basis</vt:lpstr>
      <vt:lpstr>No Footer</vt:lpstr>
      <vt:lpstr>The future starts today, not tomorrow.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Unwinnable SG4SC  as Media to Promote Donating Behavior</dc:title>
  <dc:creator>Reza Giga Isnanda, ST, M.Sc.</dc:creator>
  <cp:lastModifiedBy>Reza Giga Isnanda, ST, M.Sc.</cp:lastModifiedBy>
  <cp:revision>251</cp:revision>
  <dcterms:created xsi:type="dcterms:W3CDTF">2020-08-09T08:36:28Z</dcterms:created>
  <dcterms:modified xsi:type="dcterms:W3CDTF">2024-02-26T04:39:58Z</dcterms:modified>
</cp:coreProperties>
</file>